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5"/>
  </p:notesMasterIdLst>
  <p:sldIdLst>
    <p:sldId id="256" r:id="rId2"/>
    <p:sldId id="257" r:id="rId3"/>
    <p:sldId id="258" r:id="rId4"/>
    <p:sldId id="289" r:id="rId5"/>
    <p:sldId id="290" r:id="rId6"/>
    <p:sldId id="259" r:id="rId7"/>
    <p:sldId id="260" r:id="rId8"/>
    <p:sldId id="261" r:id="rId9"/>
    <p:sldId id="262"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72"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28"/>
  </p:normalViewPr>
  <p:slideViewPr>
    <p:cSldViewPr snapToGrid="0">
      <p:cViewPr varScale="1">
        <p:scale>
          <a:sx n="114" d="100"/>
          <a:sy n="114" d="100"/>
        </p:scale>
        <p:origin x="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uro Bianco" userId="119967bb2da43cd1" providerId="LiveId" clId="{D8E99A42-FA12-528F-BB28-734A89507C94}"/>
    <pc:docChg chg="custSel modSld">
      <pc:chgData name="Arturo Bianco" userId="119967bb2da43cd1" providerId="LiveId" clId="{D8E99A42-FA12-528F-BB28-734A89507C94}" dt="2026-02-27T11:55:48.301" v="302" actId="20577"/>
      <pc:docMkLst>
        <pc:docMk/>
      </pc:docMkLst>
      <pc:sldChg chg="modSp mod">
        <pc:chgData name="Arturo Bianco" userId="119967bb2da43cd1" providerId="LiveId" clId="{D8E99A42-FA12-528F-BB28-734A89507C94}" dt="2026-02-26T07:02:12.009" v="36" actId="20577"/>
        <pc:sldMkLst>
          <pc:docMk/>
          <pc:sldMk cId="2609503954" sldId="258"/>
        </pc:sldMkLst>
        <pc:spChg chg="mod">
          <ac:chgData name="Arturo Bianco" userId="119967bb2da43cd1" providerId="LiveId" clId="{D8E99A42-FA12-528F-BB28-734A89507C94}" dt="2026-02-26T07:02:12.009" v="36" actId="20577"/>
          <ac:spMkLst>
            <pc:docMk/>
            <pc:sldMk cId="2609503954" sldId="258"/>
            <ac:spMk id="3" creationId="{954F7545-36BC-0744-C6C1-F9288BF3829C}"/>
          </ac:spMkLst>
        </pc:spChg>
      </pc:sldChg>
      <pc:sldChg chg="modSp mod">
        <pc:chgData name="Arturo Bianco" userId="119967bb2da43cd1" providerId="LiveId" clId="{D8E99A42-FA12-528F-BB28-734A89507C94}" dt="2026-02-27T09:17:08.463" v="46" actId="20577"/>
        <pc:sldMkLst>
          <pc:docMk/>
          <pc:sldMk cId="2382573703" sldId="259"/>
        </pc:sldMkLst>
        <pc:spChg chg="mod">
          <ac:chgData name="Arturo Bianco" userId="119967bb2da43cd1" providerId="LiveId" clId="{D8E99A42-FA12-528F-BB28-734A89507C94}" dt="2026-02-27T09:17:08.463" v="46" actId="20577"/>
          <ac:spMkLst>
            <pc:docMk/>
            <pc:sldMk cId="2382573703" sldId="259"/>
            <ac:spMk id="3" creationId="{F06CCE3D-EF52-A65A-D664-6962DBFF0009}"/>
          </ac:spMkLst>
        </pc:spChg>
      </pc:sldChg>
      <pc:sldChg chg="modSp mod">
        <pc:chgData name="Arturo Bianco" userId="119967bb2da43cd1" providerId="LiveId" clId="{D8E99A42-FA12-528F-BB28-734A89507C94}" dt="2026-02-27T09:54:57.605" v="219" actId="20577"/>
        <pc:sldMkLst>
          <pc:docMk/>
          <pc:sldMk cId="216938697" sldId="265"/>
        </pc:sldMkLst>
        <pc:spChg chg="mod">
          <ac:chgData name="Arturo Bianco" userId="119967bb2da43cd1" providerId="LiveId" clId="{D8E99A42-FA12-528F-BB28-734A89507C94}" dt="2026-02-27T09:54:57.605" v="219" actId="20577"/>
          <ac:spMkLst>
            <pc:docMk/>
            <pc:sldMk cId="216938697" sldId="265"/>
            <ac:spMk id="3" creationId="{42728A04-412D-663E-5AFE-CB22A944482A}"/>
          </ac:spMkLst>
        </pc:spChg>
      </pc:sldChg>
      <pc:sldChg chg="modSp mod">
        <pc:chgData name="Arturo Bianco" userId="119967bb2da43cd1" providerId="LiveId" clId="{D8E99A42-FA12-528F-BB28-734A89507C94}" dt="2026-02-27T10:54:30.080" v="222" actId="20577"/>
        <pc:sldMkLst>
          <pc:docMk/>
          <pc:sldMk cId="899941242" sldId="269"/>
        </pc:sldMkLst>
        <pc:spChg chg="mod">
          <ac:chgData name="Arturo Bianco" userId="119967bb2da43cd1" providerId="LiveId" clId="{D8E99A42-FA12-528F-BB28-734A89507C94}" dt="2026-02-27T10:54:30.080" v="222" actId="20577"/>
          <ac:spMkLst>
            <pc:docMk/>
            <pc:sldMk cId="899941242" sldId="269"/>
            <ac:spMk id="3" creationId="{8529F0FC-202C-140C-434C-836C3CBD184F}"/>
          </ac:spMkLst>
        </pc:spChg>
      </pc:sldChg>
      <pc:sldChg chg="modSp mod">
        <pc:chgData name="Arturo Bianco" userId="119967bb2da43cd1" providerId="LiveId" clId="{D8E99A42-FA12-528F-BB28-734A89507C94}" dt="2026-02-27T11:55:48.301" v="302" actId="20577"/>
        <pc:sldMkLst>
          <pc:docMk/>
          <pc:sldMk cId="3073113801" sldId="272"/>
        </pc:sldMkLst>
        <pc:spChg chg="mod">
          <ac:chgData name="Arturo Bianco" userId="119967bb2da43cd1" providerId="LiveId" clId="{D8E99A42-FA12-528F-BB28-734A89507C94}" dt="2026-02-27T11:55:48.301" v="302" actId="20577"/>
          <ac:spMkLst>
            <pc:docMk/>
            <pc:sldMk cId="3073113801" sldId="272"/>
            <ac:spMk id="3" creationId="{B922E0BA-C2AB-3320-6D63-62FB004F4B15}"/>
          </ac:spMkLst>
        </pc:spChg>
      </pc:sldChg>
      <pc:sldChg chg="modSp mod">
        <pc:chgData name="Arturo Bianco" userId="119967bb2da43cd1" providerId="LiveId" clId="{D8E99A42-FA12-528F-BB28-734A89507C94}" dt="2026-02-27T11:43:07.078" v="281" actId="20577"/>
        <pc:sldMkLst>
          <pc:docMk/>
          <pc:sldMk cId="3675501056" sldId="278"/>
        </pc:sldMkLst>
        <pc:spChg chg="mod">
          <ac:chgData name="Arturo Bianco" userId="119967bb2da43cd1" providerId="LiveId" clId="{D8E99A42-FA12-528F-BB28-734A89507C94}" dt="2026-02-27T11:43:07.078" v="281" actId="20577"/>
          <ac:spMkLst>
            <pc:docMk/>
            <pc:sldMk cId="3675501056" sldId="278"/>
            <ac:spMk id="3" creationId="{A1779D9B-8DFF-87A3-B3C6-DAE2825D008F}"/>
          </ac:spMkLst>
        </pc:spChg>
      </pc:sldChg>
      <pc:sldChg chg="modSp mod">
        <pc:chgData name="Arturo Bianco" userId="119967bb2da43cd1" providerId="LiveId" clId="{D8E99A42-FA12-528F-BB28-734A89507C94}" dt="2026-02-27T11:54:10.551" v="301" actId="20577"/>
        <pc:sldMkLst>
          <pc:docMk/>
          <pc:sldMk cId="130302625" sldId="285"/>
        </pc:sldMkLst>
        <pc:spChg chg="mod">
          <ac:chgData name="Arturo Bianco" userId="119967bb2da43cd1" providerId="LiveId" clId="{D8E99A42-FA12-528F-BB28-734A89507C94}" dt="2026-02-27T11:54:10.551" v="301" actId="20577"/>
          <ac:spMkLst>
            <pc:docMk/>
            <pc:sldMk cId="130302625" sldId="285"/>
            <ac:spMk id="3" creationId="{8C375295-4E37-5C63-03AE-4F1138B01AC5}"/>
          </ac:spMkLst>
        </pc:spChg>
      </pc:sldChg>
      <pc:sldChg chg="modSp mod">
        <pc:chgData name="Arturo Bianco" userId="119967bb2da43cd1" providerId="LiveId" clId="{D8E99A42-FA12-528F-BB28-734A89507C94}" dt="2026-02-27T09:25:22.480" v="208" actId="20577"/>
        <pc:sldMkLst>
          <pc:docMk/>
          <pc:sldMk cId="1547479832" sldId="290"/>
        </pc:sldMkLst>
        <pc:spChg chg="mod">
          <ac:chgData name="Arturo Bianco" userId="119967bb2da43cd1" providerId="LiveId" clId="{D8E99A42-FA12-528F-BB28-734A89507C94}" dt="2026-02-27T09:25:22.480" v="208" actId="20577"/>
          <ac:spMkLst>
            <pc:docMk/>
            <pc:sldMk cId="1547479832" sldId="290"/>
            <ac:spMk id="3" creationId="{3C7A8E42-511E-32C9-B42F-563C33F14344}"/>
          </ac:spMkLst>
        </pc:spChg>
      </pc:sldChg>
    </pc:docChg>
  </pc:docChgLst>
  <pc:docChgLst>
    <pc:chgData name="Arturo Bianco" userId="119967bb2da43cd1" providerId="LiveId" clId="{C9DF4FC8-D381-5514-BAFF-7A2A22AAA231}"/>
    <pc:docChg chg="custSel modSld">
      <pc:chgData name="Arturo Bianco" userId="119967bb2da43cd1" providerId="LiveId" clId="{C9DF4FC8-D381-5514-BAFF-7A2A22AAA231}" dt="2026-03-19T16:29:12.139" v="179" actId="20577"/>
      <pc:docMkLst>
        <pc:docMk/>
      </pc:docMkLst>
      <pc:sldChg chg="modSp mod">
        <pc:chgData name="Arturo Bianco" userId="119967bb2da43cd1" providerId="LiveId" clId="{C9DF4FC8-D381-5514-BAFF-7A2A22AAA231}" dt="2026-02-27T07:49:38.784" v="62" actId="20577"/>
        <pc:sldMkLst>
          <pc:docMk/>
          <pc:sldMk cId="2609503954" sldId="258"/>
        </pc:sldMkLst>
        <pc:spChg chg="mod">
          <ac:chgData name="Arturo Bianco" userId="119967bb2da43cd1" providerId="LiveId" clId="{C9DF4FC8-D381-5514-BAFF-7A2A22AAA231}" dt="2026-02-27T07:49:38.784" v="62" actId="20577"/>
          <ac:spMkLst>
            <pc:docMk/>
            <pc:sldMk cId="2609503954" sldId="258"/>
            <ac:spMk id="3" creationId="{954F7545-36BC-0744-C6C1-F9288BF3829C}"/>
          </ac:spMkLst>
        </pc:spChg>
      </pc:sldChg>
      <pc:sldChg chg="modSp mod">
        <pc:chgData name="Arturo Bianco" userId="119967bb2da43cd1" providerId="LiveId" clId="{C9DF4FC8-D381-5514-BAFF-7A2A22AAA231}" dt="2026-03-19T16:29:12.139" v="179" actId="20577"/>
        <pc:sldMkLst>
          <pc:docMk/>
          <pc:sldMk cId="2625669027" sldId="289"/>
        </pc:sldMkLst>
        <pc:spChg chg="mod">
          <ac:chgData name="Arturo Bianco" userId="119967bb2da43cd1" providerId="LiveId" clId="{C9DF4FC8-D381-5514-BAFF-7A2A22AAA231}" dt="2026-03-19T16:29:12.139" v="179" actId="20577"/>
          <ac:spMkLst>
            <pc:docMk/>
            <pc:sldMk cId="2625669027" sldId="289"/>
            <ac:spMk id="3" creationId="{123BA3E9-1D26-C8C2-1262-A43174AA06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F83BB-0FED-BE43-BF26-1343729E6096}" type="datetimeFigureOut">
              <a:rPr lang="it-IT" smtClean="0"/>
              <a:t>19/03/26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38E088-FD7E-E540-AB9B-9507018C55A0}" type="slidenum">
              <a:rPr lang="it-IT" smtClean="0"/>
              <a:t>‹N›</a:t>
            </a:fld>
            <a:endParaRPr lang="it-IT"/>
          </a:p>
        </p:txBody>
      </p:sp>
    </p:spTree>
    <p:extLst>
      <p:ext uri="{BB962C8B-B14F-4D97-AF65-F5344CB8AC3E}">
        <p14:creationId xmlns:p14="http://schemas.microsoft.com/office/powerpoint/2010/main" val="2168452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it-IT"/>
              <a:t>Fare clic per modificare lo stile del titolo dello schema</a:t>
            </a:r>
            <a:endParaRPr lang="en-US"/>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5A136AE0-A245-F344-BFE3-4FE1B045E5C2}" type="datetime1">
              <a:rPr lang="it-IT" smtClean="0"/>
              <a:t>19/03/26</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it-IT"/>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it-IT"/>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1A3C0DF4-CF6F-3D4D-AE4D-AF027E8C795F}" type="datetime1">
              <a:rPr lang="it-IT" smtClean="0"/>
              <a:t>19/03/26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it-IT"/>
              <a:t>Fare clic per modificare lo stile del titolo dello schema</a:t>
            </a:r>
            <a:endParaRPr lang="en-US"/>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0E3031B9-87D2-9B4D-B7FC-FF360ECAB485}" type="datetime1">
              <a:rPr lang="it-IT" smtClean="0"/>
              <a:t>19/03/26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7A0E6C57-609F-9042-8DA0-F76670D55CF3}" type="datetime1">
              <a:rPr lang="it-IT" smtClean="0"/>
              <a:t>19/03/26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E879169-0D8F-8E44-99D8-B967343A978E}" type="datetime1">
              <a:rPr lang="it-IT" smtClean="0"/>
              <a:t>19/03/26</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it-IT"/>
              <a:t>Fare clic per modificare lo stile del titolo dello schema</a:t>
            </a:r>
            <a:endParaRPr lang="en-US"/>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Date Placeholder 4"/>
          <p:cNvSpPr>
            <a:spLocks noGrp="1"/>
          </p:cNvSpPr>
          <p:nvPr>
            <p:ph type="dt" sz="half" idx="10"/>
          </p:nvPr>
        </p:nvSpPr>
        <p:spPr/>
        <p:txBody>
          <a:bodyPr/>
          <a:lstStyle/>
          <a:p>
            <a:fld id="{574AC3F0-00B7-AC40-B4D7-950CBD66495E}" type="datetime1">
              <a:rPr lang="it-IT" smtClean="0"/>
              <a:t>19/03/26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it-IT"/>
              <a:t>Fare clic per modificare lo stile del titolo dello schema</a:t>
            </a:r>
            <a:endParaRPr lang="en-US"/>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2F44D0AA-3F14-9D4F-9CE9-2EF6B0314783}" type="datetime1">
              <a:rPr lang="it-IT" smtClean="0"/>
              <a:t>19/03/26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a:p>
        </p:txBody>
      </p:sp>
      <p:sp>
        <p:nvSpPr>
          <p:cNvPr id="3" name="Date Placeholder 2"/>
          <p:cNvSpPr>
            <a:spLocks noGrp="1"/>
          </p:cNvSpPr>
          <p:nvPr>
            <p:ph type="dt" sz="half" idx="10"/>
          </p:nvPr>
        </p:nvSpPr>
        <p:spPr/>
        <p:txBody>
          <a:bodyPr/>
          <a:lstStyle/>
          <a:p>
            <a:fld id="{B0839C60-7FB5-3A4A-BE9A-166177186789}" type="datetime1">
              <a:rPr lang="it-IT" smtClean="0"/>
              <a:t>19/03/26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585FF8-04FB-A94D-913E-AEE5322333BA}" type="datetime1">
              <a:rPr lang="it-IT" smtClean="0"/>
              <a:t>19/03/26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it-IT"/>
              <a:t>Fare clic per modificare lo stile del titolo dello schema</a:t>
            </a:r>
            <a:endParaRPr lang="en-US"/>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571557CB-CCA1-9644-97C4-1AD55E691C52}" type="datetime1">
              <a:rPr lang="it-IT" smtClean="0"/>
              <a:t>19/03/26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it-IT"/>
              <a:t>Fare clic per modificare lo stile del titolo dello schema</a:t>
            </a:r>
            <a:endParaRPr lang="en-US"/>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9CFEF0C-26CB-9E49-9740-4E8987F92165}" type="datetime1">
              <a:rPr lang="it-IT" smtClean="0"/>
              <a:t>19/03/26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it-IT"/>
              <a:t>Fare clic per modificare lo stile del titolo dello schema</a:t>
            </a:r>
            <a:endParaRPr lang="en-US"/>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B63CAE0E-F647-E14D-8F09-7E96F2454230}" type="datetime1">
              <a:rPr lang="it-IT" smtClean="0"/>
              <a:t>19/03/26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02F309-7C07-748A-FE32-5D7F2188174E}"/>
              </a:ext>
            </a:extLst>
          </p:cNvPr>
          <p:cNvSpPr>
            <a:spLocks noGrp="1"/>
          </p:cNvSpPr>
          <p:nvPr>
            <p:ph type="ctrTitle"/>
          </p:nvPr>
        </p:nvSpPr>
        <p:spPr/>
        <p:txBody>
          <a:bodyPr/>
          <a:lstStyle/>
          <a:p>
            <a:r>
              <a:rPr lang="it-IT" sz="5400"/>
              <a:t>Il </a:t>
            </a:r>
            <a:r>
              <a:rPr lang="it-IT" sz="5400" err="1"/>
              <a:t>ccnl</a:t>
            </a:r>
            <a:r>
              <a:rPr lang="it-IT" sz="5400"/>
              <a:t> del personale funzioni locali triennio 2022/2024</a:t>
            </a:r>
          </a:p>
        </p:txBody>
      </p:sp>
      <p:sp>
        <p:nvSpPr>
          <p:cNvPr id="3" name="Sottotitolo 2">
            <a:extLst>
              <a:ext uri="{FF2B5EF4-FFF2-40B4-BE49-F238E27FC236}">
                <a16:creationId xmlns:a16="http://schemas.microsoft.com/office/drawing/2014/main" id="{8785E5BE-72F1-FF7D-F33D-26887094D96B}"/>
              </a:ext>
            </a:extLst>
          </p:cNvPr>
          <p:cNvSpPr>
            <a:spLocks noGrp="1"/>
          </p:cNvSpPr>
          <p:nvPr>
            <p:ph type="subTitle" idx="1"/>
          </p:nvPr>
        </p:nvSpPr>
        <p:spPr/>
        <p:txBody>
          <a:bodyPr/>
          <a:lstStyle/>
          <a:p>
            <a:r>
              <a:rPr lang="it-IT"/>
              <a:t>Dott. Arturo Bianco</a:t>
            </a:r>
          </a:p>
        </p:txBody>
      </p:sp>
      <p:sp>
        <p:nvSpPr>
          <p:cNvPr id="4" name="Segnaposto piè di pagina 3">
            <a:extLst>
              <a:ext uri="{FF2B5EF4-FFF2-40B4-BE49-F238E27FC236}">
                <a16:creationId xmlns:a16="http://schemas.microsoft.com/office/drawing/2014/main" id="{7EC0B536-8011-D8A1-DBC4-80997CCD927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F84877CA-C070-6B04-AFB0-326427E4FE29}"/>
              </a:ext>
            </a:extLst>
          </p:cNvPr>
          <p:cNvSpPr>
            <a:spLocks noGrp="1"/>
          </p:cNvSpPr>
          <p:nvPr>
            <p:ph type="sldNum" sz="quarter" idx="12"/>
          </p:nvPr>
        </p:nvSpPr>
        <p:spPr/>
        <p:txBody>
          <a:bodyPr/>
          <a:lstStyle/>
          <a:p>
            <a:fld id="{69E57DC2-970A-4B3E-BB1C-7A09969E49DF}" type="slidenum">
              <a:rPr lang="en-US" smtClean="0"/>
              <a:pPr/>
              <a:t>1</a:t>
            </a:fld>
            <a:endParaRPr lang="en-US"/>
          </a:p>
        </p:txBody>
      </p:sp>
    </p:spTree>
    <p:extLst>
      <p:ext uri="{BB962C8B-B14F-4D97-AF65-F5344CB8AC3E}">
        <p14:creationId xmlns:p14="http://schemas.microsoft.com/office/powerpoint/2010/main" val="854520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614D80-A774-240A-3611-351635500581}"/>
              </a:ext>
            </a:extLst>
          </p:cNvPr>
          <p:cNvSpPr>
            <a:spLocks noGrp="1"/>
          </p:cNvSpPr>
          <p:nvPr>
            <p:ph type="title"/>
          </p:nvPr>
        </p:nvSpPr>
        <p:spPr/>
        <p:txBody>
          <a:bodyPr/>
          <a:lstStyle/>
          <a:p>
            <a:r>
              <a:rPr lang="it-IT"/>
              <a:t>Le progressioni verticali in deroga e ordinarie</a:t>
            </a:r>
          </a:p>
        </p:txBody>
      </p:sp>
      <p:sp>
        <p:nvSpPr>
          <p:cNvPr id="3" name="Segnaposto contenuto 2">
            <a:extLst>
              <a:ext uri="{FF2B5EF4-FFF2-40B4-BE49-F238E27FC236}">
                <a16:creationId xmlns:a16="http://schemas.microsoft.com/office/drawing/2014/main" id="{42728A04-412D-663E-5AFE-CB22A944482A}"/>
              </a:ext>
            </a:extLst>
          </p:cNvPr>
          <p:cNvSpPr>
            <a:spLocks noGrp="1"/>
          </p:cNvSpPr>
          <p:nvPr>
            <p:ph idx="1"/>
          </p:nvPr>
        </p:nvSpPr>
        <p:spPr/>
        <p:txBody>
          <a:bodyPr>
            <a:normAutofit fontScale="92500" lnSpcReduction="20000"/>
          </a:bodyPr>
          <a:lstStyle/>
          <a:p>
            <a:r>
              <a:rPr lang="it-IT"/>
              <a:t>Il termine per quelle in deroga è spostato al 31 dicembre 2026 (si ricorda il parere Aran sulla necessità che entro la data di scadenza sia indetta la procedura e non è necessario che essa sia conclusa)</a:t>
            </a:r>
          </a:p>
          <a:p>
            <a:r>
              <a:rPr lang="it-IT"/>
              <a:t>L’esperienza e la professionalità possono «essere maturate ed effettivamente utilizzate» non più solo nella amministrazione di appartenenza, ma nelle «amministrazioni di appartenenza»</a:t>
            </a:r>
          </a:p>
          <a:p>
            <a:r>
              <a:rPr lang="it-IT"/>
              <a:t>Al diploma di scuola secondaria di secondo grado sono aggiunti i titoli equipollenti sulla base di «norme di legge o di regolamento»</a:t>
            </a:r>
          </a:p>
          <a:p>
            <a:r>
              <a:rPr lang="it-IT"/>
              <a:t>In quelle ordinarie confermati i criteri per la formazione delle graduatorie: valutazioni degli ultimi 3 anni, assenza di provvedimenti disciplinari negli ultimi 2 anni; titoli o competenze professionali superiori; numero e tipologia di incarichi rivestiti.</a:t>
            </a:r>
          </a:p>
          <a:p>
            <a:r>
              <a:rPr lang="it-IT"/>
              <a:t>Novità: non sono riassorbiti «gli assegni ad personam se l’incremento del trattamento tabellare è derivante dai rinnovi contrattuali»</a:t>
            </a:r>
          </a:p>
          <a:p>
            <a:endParaRPr lang="it-IT"/>
          </a:p>
        </p:txBody>
      </p:sp>
      <p:sp>
        <p:nvSpPr>
          <p:cNvPr id="4" name="Segnaposto piè di pagina 3">
            <a:extLst>
              <a:ext uri="{FF2B5EF4-FFF2-40B4-BE49-F238E27FC236}">
                <a16:creationId xmlns:a16="http://schemas.microsoft.com/office/drawing/2014/main" id="{52778597-F74F-D4D8-B880-FAD496464C5A}"/>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47F4FE-D275-296E-ACC1-14510E48A363}"/>
              </a:ext>
            </a:extLst>
          </p:cNvPr>
          <p:cNvSpPr>
            <a:spLocks noGrp="1"/>
          </p:cNvSpPr>
          <p:nvPr>
            <p:ph type="sldNum" sz="quarter" idx="12"/>
          </p:nvPr>
        </p:nvSpPr>
        <p:spPr/>
        <p:txBody>
          <a:bodyPr/>
          <a:lstStyle/>
          <a:p>
            <a:fld id="{69E57DC2-970A-4B3E-BB1C-7A09969E49DF}" type="slidenum">
              <a:rPr lang="en-US" smtClean="0"/>
              <a:t>10</a:t>
            </a:fld>
            <a:endParaRPr lang="en-US"/>
          </a:p>
        </p:txBody>
      </p:sp>
    </p:spTree>
    <p:extLst>
      <p:ext uri="{BB962C8B-B14F-4D97-AF65-F5344CB8AC3E}">
        <p14:creationId xmlns:p14="http://schemas.microsoft.com/office/powerpoint/2010/main" val="216938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B560EF-8C78-2053-0F85-AA24BA2DC36A}"/>
              </a:ext>
            </a:extLst>
          </p:cNvPr>
          <p:cNvSpPr>
            <a:spLocks noGrp="1"/>
          </p:cNvSpPr>
          <p:nvPr>
            <p:ph type="title"/>
          </p:nvPr>
        </p:nvSpPr>
        <p:spPr/>
        <p:txBody>
          <a:bodyPr/>
          <a:lstStyle/>
          <a:p>
            <a:r>
              <a:rPr lang="it-IT"/>
              <a:t>Le progressioni economiche e/o differenziali stipendiali</a:t>
            </a:r>
          </a:p>
        </p:txBody>
      </p:sp>
      <p:sp>
        <p:nvSpPr>
          <p:cNvPr id="3" name="Segnaposto contenuto 2">
            <a:extLst>
              <a:ext uri="{FF2B5EF4-FFF2-40B4-BE49-F238E27FC236}">
                <a16:creationId xmlns:a16="http://schemas.microsoft.com/office/drawing/2014/main" id="{F23D5231-A7A8-F422-BBF5-ED4035516925}"/>
              </a:ext>
            </a:extLst>
          </p:cNvPr>
          <p:cNvSpPr>
            <a:spLocks noGrp="1"/>
          </p:cNvSpPr>
          <p:nvPr>
            <p:ph idx="1"/>
          </p:nvPr>
        </p:nvSpPr>
        <p:spPr/>
        <p:txBody>
          <a:bodyPr>
            <a:normAutofit fontScale="85000" lnSpcReduction="10000"/>
          </a:bodyPr>
          <a:lstStyle/>
          <a:p>
            <a:r>
              <a:rPr lang="it-IT"/>
              <a:t>Viene superata la disposizione dettata per i dipendenti che all’atto della scadenza per la presentazione della domanda hanno pendente un procedimento disciplinare</a:t>
            </a:r>
          </a:p>
          <a:p>
            <a:r>
              <a:rPr lang="it-IT"/>
              <a:t>Prevale la maggiorazione dei differenziali stipendiali di maggiore importo nelle singole aree</a:t>
            </a:r>
          </a:p>
          <a:p>
            <a:r>
              <a:rPr lang="it-IT"/>
              <a:t>La contrattazione decentrata può decidere di fare riferimento a 2 anni di valutazione nel caso in cui il requisito della assenza di progressioni sia stato ridotto a 2 anni</a:t>
            </a:r>
          </a:p>
          <a:p>
            <a:r>
              <a:rPr lang="it-IT"/>
              <a:t>Il punteggio aggiuntivo massimo assegnabile ai dipendenti che non hanno avuto progressioni economiche da almeno 6 anni (e non più di 6 anni) è portato al 5%, che può essere graduato</a:t>
            </a:r>
          </a:p>
          <a:p>
            <a:r>
              <a:rPr lang="it-IT"/>
              <a:t>La contrattazione decentrata può dare corso negli enti senza dirigenti sia alla introduzione di selezioni separate tra funzionari ed elevate qualificazioni e/o alla formazione di una sola graduatoria per tutto l’ente</a:t>
            </a:r>
          </a:p>
          <a:p>
            <a:r>
              <a:rPr lang="it-IT"/>
              <a:t>La decorrenza è non anteriore allo 1 gennaio dell’anno di sottoscrizione definitiva del CCDI</a:t>
            </a:r>
          </a:p>
        </p:txBody>
      </p:sp>
      <p:sp>
        <p:nvSpPr>
          <p:cNvPr id="4" name="Segnaposto piè di pagina 3">
            <a:extLst>
              <a:ext uri="{FF2B5EF4-FFF2-40B4-BE49-F238E27FC236}">
                <a16:creationId xmlns:a16="http://schemas.microsoft.com/office/drawing/2014/main" id="{4B13F374-9017-571F-19F9-C66E1F9061C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70EEA10-0CF5-D024-C605-E62397A0D0F6}"/>
              </a:ext>
            </a:extLst>
          </p:cNvPr>
          <p:cNvSpPr>
            <a:spLocks noGrp="1"/>
          </p:cNvSpPr>
          <p:nvPr>
            <p:ph type="sldNum" sz="quarter" idx="12"/>
          </p:nvPr>
        </p:nvSpPr>
        <p:spPr/>
        <p:txBody>
          <a:bodyPr/>
          <a:lstStyle/>
          <a:p>
            <a:fld id="{69E57DC2-970A-4B3E-BB1C-7A09969E49DF}" type="slidenum">
              <a:rPr lang="en-US" smtClean="0"/>
              <a:t>11</a:t>
            </a:fld>
            <a:endParaRPr lang="en-US"/>
          </a:p>
        </p:txBody>
      </p:sp>
    </p:spTree>
    <p:extLst>
      <p:ext uri="{BB962C8B-B14F-4D97-AF65-F5344CB8AC3E}">
        <p14:creationId xmlns:p14="http://schemas.microsoft.com/office/powerpoint/2010/main" val="2547891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E65CC6-316C-62EE-C38D-D65FE88FABB0}"/>
              </a:ext>
            </a:extLst>
          </p:cNvPr>
          <p:cNvSpPr>
            <a:spLocks noGrp="1"/>
          </p:cNvSpPr>
          <p:nvPr>
            <p:ph type="title"/>
          </p:nvPr>
        </p:nvSpPr>
        <p:spPr/>
        <p:txBody>
          <a:bodyPr/>
          <a:lstStyle/>
          <a:p>
            <a:r>
              <a:rPr lang="it-IT"/>
              <a:t>Le elevate qualificazioni</a:t>
            </a:r>
          </a:p>
        </p:txBody>
      </p:sp>
      <p:sp>
        <p:nvSpPr>
          <p:cNvPr id="3" name="Segnaposto contenuto 2">
            <a:extLst>
              <a:ext uri="{FF2B5EF4-FFF2-40B4-BE49-F238E27FC236}">
                <a16:creationId xmlns:a16="http://schemas.microsoft.com/office/drawing/2014/main" id="{839947ED-3195-A3AB-5837-5393B9D00874}"/>
              </a:ext>
            </a:extLst>
          </p:cNvPr>
          <p:cNvSpPr>
            <a:spLocks noGrp="1"/>
          </p:cNvSpPr>
          <p:nvPr>
            <p:ph idx="1"/>
          </p:nvPr>
        </p:nvSpPr>
        <p:spPr/>
        <p:txBody>
          <a:bodyPr>
            <a:normAutofit fontScale="85000" lnSpcReduction="10000"/>
          </a:bodyPr>
          <a:lstStyle/>
          <a:p>
            <a:r>
              <a:rPr lang="it-IT"/>
              <a:t>Aumento fino a 22.000 euro della indennità di posizione</a:t>
            </a:r>
          </a:p>
          <a:p>
            <a:r>
              <a:rPr lang="it-IT"/>
              <a:t>Estensione della deroga della onnicomprensività del trattamento economico accessorio ai compensi per lavoro straordinario «per interventi per calamità pubbliche di carattere igienico sanitarie», nell’ambito delle risorse previste per queste finalità</a:t>
            </a:r>
          </a:p>
          <a:p>
            <a:r>
              <a:rPr lang="it-IT"/>
              <a:t>Estensione per i vigili della deroga della onnicomprensività del trattamento economico accessorio agli incentivi derivanti dalle sanzioni per la violazione del Codice della Strada e per l’indennità di ordine pubblico</a:t>
            </a:r>
          </a:p>
          <a:p>
            <a:r>
              <a:rPr lang="it-IT"/>
              <a:t>Chiarimento che la indennità di posizione spettante all’istruttore cui è stato conferito l’incarico di EQ è fino a 22.000 euro annui</a:t>
            </a:r>
          </a:p>
          <a:p>
            <a:r>
              <a:rPr lang="it-IT"/>
              <a:t>Durata massima degli incarichi di EQ negli enti senza dirigenti fino a 5 anni e possibilità di tenere conto nella graduazione dell’eventuale incarico di vicesegretario</a:t>
            </a:r>
          </a:p>
          <a:p>
            <a:r>
              <a:rPr lang="it-IT"/>
              <a:t>Negli enti senza dirigenti </a:t>
            </a:r>
            <a:r>
              <a:rPr lang="it-IT" err="1"/>
              <a:t>riproporzionamento</a:t>
            </a:r>
            <a:r>
              <a:rPr lang="it-IT"/>
              <a:t> della indennità di posizione per le EQ in part time</a:t>
            </a:r>
          </a:p>
        </p:txBody>
      </p:sp>
      <p:sp>
        <p:nvSpPr>
          <p:cNvPr id="4" name="Segnaposto piè di pagina 3">
            <a:extLst>
              <a:ext uri="{FF2B5EF4-FFF2-40B4-BE49-F238E27FC236}">
                <a16:creationId xmlns:a16="http://schemas.microsoft.com/office/drawing/2014/main" id="{F325FCD3-7F39-F896-2985-9B3A99ABE67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B090196-54B4-2324-B1E4-1F109C27ECE0}"/>
              </a:ext>
            </a:extLst>
          </p:cNvPr>
          <p:cNvSpPr>
            <a:spLocks noGrp="1"/>
          </p:cNvSpPr>
          <p:nvPr>
            <p:ph type="sldNum" sz="quarter" idx="12"/>
          </p:nvPr>
        </p:nvSpPr>
        <p:spPr/>
        <p:txBody>
          <a:bodyPr/>
          <a:lstStyle/>
          <a:p>
            <a:fld id="{69E57DC2-970A-4B3E-BB1C-7A09969E49DF}" type="slidenum">
              <a:rPr lang="en-US" smtClean="0"/>
              <a:t>12</a:t>
            </a:fld>
            <a:endParaRPr lang="en-US"/>
          </a:p>
        </p:txBody>
      </p:sp>
    </p:spTree>
    <p:extLst>
      <p:ext uri="{BB962C8B-B14F-4D97-AF65-F5344CB8AC3E}">
        <p14:creationId xmlns:p14="http://schemas.microsoft.com/office/powerpoint/2010/main" val="295097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8C62B-4214-91B1-13B8-DE0A8DE2DBCF}"/>
              </a:ext>
            </a:extLst>
          </p:cNvPr>
          <p:cNvSpPr>
            <a:spLocks noGrp="1"/>
          </p:cNvSpPr>
          <p:nvPr>
            <p:ph type="title"/>
          </p:nvPr>
        </p:nvSpPr>
        <p:spPr/>
        <p:txBody>
          <a:bodyPr/>
          <a:lstStyle/>
          <a:p>
            <a:r>
              <a:rPr lang="it-IT"/>
              <a:t>Il personale utilizzato in convenzione/1</a:t>
            </a:r>
          </a:p>
        </p:txBody>
      </p:sp>
      <p:sp>
        <p:nvSpPr>
          <p:cNvPr id="3" name="Segnaposto contenuto 2">
            <a:extLst>
              <a:ext uri="{FF2B5EF4-FFF2-40B4-BE49-F238E27FC236}">
                <a16:creationId xmlns:a16="http://schemas.microsoft.com/office/drawing/2014/main" id="{AB414BBF-EF5C-E273-C41C-79D7379CAA34}"/>
              </a:ext>
            </a:extLst>
          </p:cNvPr>
          <p:cNvSpPr>
            <a:spLocks noGrp="1"/>
          </p:cNvSpPr>
          <p:nvPr>
            <p:ph idx="1"/>
          </p:nvPr>
        </p:nvSpPr>
        <p:spPr/>
        <p:txBody>
          <a:bodyPr>
            <a:normAutofit fontScale="92500" lnSpcReduction="20000"/>
          </a:bodyPr>
          <a:lstStyle/>
          <a:p>
            <a:r>
              <a:rPr lang="it-IT"/>
              <a:t>I dipendenti utilizzati nelle gestioni associate possono essere oggetto di specifiche forme di incentivazione a carico dei fondi e possono essere destinatari di incarichi di elevata qualificazione, senza il vincolo del </a:t>
            </a:r>
            <a:r>
              <a:rPr lang="it-IT" err="1"/>
              <a:t>riproporzionamento</a:t>
            </a:r>
            <a:r>
              <a:rPr lang="it-IT"/>
              <a:t> dei relativi compensi.</a:t>
            </a:r>
          </a:p>
          <a:p>
            <a:r>
              <a:rPr lang="it-IT"/>
              <a:t>Nel caso in cui si faccia ricorso alla utilizzazione extra orario di lavoro di dipendenti a tempo pieno in altri enti, possono essere riconosciute nel trattamento economico fondamentale i differenziali stipendiali e la eventuale indennità di posizione deve essere riproporzionata all’orario di lavoro prestato. </a:t>
            </a:r>
          </a:p>
          <a:p>
            <a:r>
              <a:rPr lang="it-IT"/>
              <a:t>Le regole per il trattamento economico del personale e delle elevate qualificazioni che sono dettate per le convenzioni si applicano ai dipendenti utilizzati parzialmente dalle unioni di comuni. </a:t>
            </a:r>
          </a:p>
          <a:p>
            <a:r>
              <a:rPr lang="it-IT"/>
              <a:t>Si conferma che la gestione di questo personale è effettuata dall’ente da cui dipendono, previa assunzione delle necessarie informazioni da parte delle amministrazioni utilizzatrici. Non viene riproposta la disposizione per la quale questa forma di utilizzazione non configura la instaurazione di un rapporto di lavoro in part time.</a:t>
            </a:r>
          </a:p>
        </p:txBody>
      </p:sp>
      <p:sp>
        <p:nvSpPr>
          <p:cNvPr id="4" name="Segnaposto piè di pagina 3">
            <a:extLst>
              <a:ext uri="{FF2B5EF4-FFF2-40B4-BE49-F238E27FC236}">
                <a16:creationId xmlns:a16="http://schemas.microsoft.com/office/drawing/2014/main" id="{B51AB54D-149F-BC37-EB66-C90EB729BAE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BEDF5BD-10D7-5F42-2ACE-2F76C5239436}"/>
              </a:ext>
            </a:extLst>
          </p:cNvPr>
          <p:cNvSpPr>
            <a:spLocks noGrp="1"/>
          </p:cNvSpPr>
          <p:nvPr>
            <p:ph type="sldNum" sz="quarter" idx="12"/>
          </p:nvPr>
        </p:nvSpPr>
        <p:spPr/>
        <p:txBody>
          <a:bodyPr/>
          <a:lstStyle/>
          <a:p>
            <a:fld id="{69E57DC2-970A-4B3E-BB1C-7A09969E49DF}" type="slidenum">
              <a:rPr lang="en-US" smtClean="0"/>
              <a:t>13</a:t>
            </a:fld>
            <a:endParaRPr lang="en-US"/>
          </a:p>
        </p:txBody>
      </p:sp>
    </p:spTree>
    <p:extLst>
      <p:ext uri="{BB962C8B-B14F-4D97-AF65-F5344CB8AC3E}">
        <p14:creationId xmlns:p14="http://schemas.microsoft.com/office/powerpoint/2010/main" val="2972790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0B46E2-E716-E9AD-D924-FB39D1A601D1}"/>
              </a:ext>
            </a:extLst>
          </p:cNvPr>
          <p:cNvSpPr>
            <a:spLocks noGrp="1"/>
          </p:cNvSpPr>
          <p:nvPr>
            <p:ph type="title"/>
          </p:nvPr>
        </p:nvSpPr>
        <p:spPr/>
        <p:txBody>
          <a:bodyPr/>
          <a:lstStyle/>
          <a:p>
            <a:r>
              <a:rPr lang="it-IT"/>
              <a:t>Il personale utilizzato in convezione/2</a:t>
            </a:r>
          </a:p>
        </p:txBody>
      </p:sp>
      <p:sp>
        <p:nvSpPr>
          <p:cNvPr id="3" name="Segnaposto contenuto 2">
            <a:extLst>
              <a:ext uri="{FF2B5EF4-FFF2-40B4-BE49-F238E27FC236}">
                <a16:creationId xmlns:a16="http://schemas.microsoft.com/office/drawing/2014/main" id="{8529F0FC-202C-140C-434C-836C3CBD184F}"/>
              </a:ext>
            </a:extLst>
          </p:cNvPr>
          <p:cNvSpPr>
            <a:spLocks noGrp="1"/>
          </p:cNvSpPr>
          <p:nvPr>
            <p:ph idx="1"/>
          </p:nvPr>
        </p:nvSpPr>
        <p:spPr/>
        <p:txBody>
          <a:bodyPr>
            <a:noAutofit/>
          </a:bodyPr>
          <a:lstStyle/>
          <a:p>
            <a:r>
              <a:rPr lang="it-IT" sz="1200"/>
              <a:t>Gli oneri per le forme di incentivazione del personale dipendente utilizzato in convenzione e/o in unioni di comuni sono a carico del fondo dell’ente che li utilizza e la disciplina deve essere dettata dai contratti decentrati di queste amministrazioni. </a:t>
            </a:r>
          </a:p>
          <a:p>
            <a:r>
              <a:rPr lang="it-IT" sz="1200"/>
              <a:t>Tali dipendenti hanno inoltre diritto al rimborso, sempre a carico dell’ente utilizzatore, delle spese di viaggio per gli spostamenti con mezzi pubblici.</a:t>
            </a:r>
          </a:p>
          <a:p>
            <a:r>
              <a:rPr lang="it-IT" sz="1200"/>
              <a:t>Al personale utilizzato in convenzione e/o in una unione di comuni, a cui sia stato conferito un incarico di elevata qualificazione, spetta in primo luogo la retribuzione di posizione e di risultato per come fissate dall’ente da cui si dipende; tali compensi devono tenere conto della riduzione dell’impegno orario, ma anche delle responsabilità, che non sono influenzate dal numero di ore di lavoro. </a:t>
            </a:r>
          </a:p>
          <a:p>
            <a:r>
              <a:rPr lang="it-IT" sz="1200"/>
              <a:t>L’ente utilizzatore che conferisce questo incarico erogherà tali indennità sulla base dei propri criteri di graduazione: non è più previsto che si debba dare corso ad una riduzione dello stesso in relazione al limitato impegno orario. Sempre l’ente utilizzatore dovrà corrispondere a proprio carico, mentre in precedenza era una mera possibilità, la maggiorazione fino al 30% della retribuzione di posizione: per “finalità di cooperazione istituzionale” una parte di tali oneri possono essere sostenuti dall’ente di provenienza. Gi oneri per questa maggiorazione non sono più a carico del fondo per la contrattazione decentrata, ma delle risorse per il finanziamento delle elevate qualificazioni.</a:t>
            </a:r>
          </a:p>
          <a:p>
            <a:r>
              <a:rPr lang="it-IT" sz="1200"/>
              <a:t>Nel caso di utilizzazione del comma 557 della legge n. 311/2004, cioè del cd scavalco di eccedenza, si conferma che a questi dipendenti possono essere conferiti incarichi di elevata qualificazione; in tal caso però la indennità di posizione deve essere ridotta in misura direttamente proporzionale all’impegno orario.</a:t>
            </a:r>
          </a:p>
          <a:p>
            <a:r>
              <a:rPr lang="it-IT" sz="1200"/>
              <a:t>E’ una novità la possibilità di riconoscere nel trattamento economico, ovviamente in misura proporzionata rispetto all’impegno orario, anche l’importo dei differenziali stipendiali in godimento</a:t>
            </a:r>
          </a:p>
        </p:txBody>
      </p:sp>
      <p:sp>
        <p:nvSpPr>
          <p:cNvPr id="4" name="Segnaposto piè di pagina 3">
            <a:extLst>
              <a:ext uri="{FF2B5EF4-FFF2-40B4-BE49-F238E27FC236}">
                <a16:creationId xmlns:a16="http://schemas.microsoft.com/office/drawing/2014/main" id="{69F9BB7E-9DE2-4946-27EA-A631CEEA642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65A92B3-F544-E087-D6B4-1497F37E96C7}"/>
              </a:ext>
            </a:extLst>
          </p:cNvPr>
          <p:cNvSpPr>
            <a:spLocks noGrp="1"/>
          </p:cNvSpPr>
          <p:nvPr>
            <p:ph type="sldNum" sz="quarter" idx="12"/>
          </p:nvPr>
        </p:nvSpPr>
        <p:spPr/>
        <p:txBody>
          <a:bodyPr/>
          <a:lstStyle/>
          <a:p>
            <a:fld id="{69E57DC2-970A-4B3E-BB1C-7A09969E49DF}" type="slidenum">
              <a:rPr lang="en-US" smtClean="0"/>
              <a:t>14</a:t>
            </a:fld>
            <a:endParaRPr lang="en-US"/>
          </a:p>
        </p:txBody>
      </p:sp>
    </p:spTree>
    <p:extLst>
      <p:ext uri="{BB962C8B-B14F-4D97-AF65-F5344CB8AC3E}">
        <p14:creationId xmlns:p14="http://schemas.microsoft.com/office/powerpoint/2010/main" val="899941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3ECE6C-CA73-CD98-D8B2-56029A9AFB2E}"/>
              </a:ext>
            </a:extLst>
          </p:cNvPr>
          <p:cNvSpPr>
            <a:spLocks noGrp="1"/>
          </p:cNvSpPr>
          <p:nvPr>
            <p:ph type="title"/>
          </p:nvPr>
        </p:nvSpPr>
        <p:spPr/>
        <p:txBody>
          <a:bodyPr/>
          <a:lstStyle/>
          <a:p>
            <a:r>
              <a:rPr lang="it-IT"/>
              <a:t>Gli enti senza la dirigenza</a:t>
            </a:r>
          </a:p>
        </p:txBody>
      </p:sp>
      <p:sp>
        <p:nvSpPr>
          <p:cNvPr id="3" name="Segnaposto contenuto 2">
            <a:extLst>
              <a:ext uri="{FF2B5EF4-FFF2-40B4-BE49-F238E27FC236}">
                <a16:creationId xmlns:a16="http://schemas.microsoft.com/office/drawing/2014/main" id="{F7EAE901-BF11-3570-067E-C715443A67A3}"/>
              </a:ext>
            </a:extLst>
          </p:cNvPr>
          <p:cNvSpPr>
            <a:spLocks noGrp="1"/>
          </p:cNvSpPr>
          <p:nvPr>
            <p:ph idx="1"/>
          </p:nvPr>
        </p:nvSpPr>
        <p:spPr/>
        <p:txBody>
          <a:bodyPr>
            <a:noAutofit/>
          </a:bodyPr>
          <a:lstStyle/>
          <a:p>
            <a:r>
              <a:rPr lang="it-IT" sz="1800"/>
              <a:t>I funzionari apicali devono essere individuati automaticamente come elevate qualificazioni </a:t>
            </a:r>
          </a:p>
          <a:p>
            <a:r>
              <a:rPr lang="it-IT" sz="1800"/>
              <a:t>Questi incarichi possono essere conferiti anche a dipendenti in part time per almeno 18 ore settimanali</a:t>
            </a:r>
          </a:p>
          <a:p>
            <a:r>
              <a:rPr lang="it-IT" sz="1800"/>
              <a:t>Possibilità di prevedere forme di incentivazione per le gestioni associate e, a titolo esemplificativo, per i dipendenti che svolgono una attività finalizzata alla innovazione tecnologica, PNRR, protezione civile, stazioni appaltanti, servizi tecnici</a:t>
            </a:r>
          </a:p>
          <a:p>
            <a:r>
              <a:rPr lang="it-IT" sz="1800"/>
              <a:t>Possibilità di spostare nel CCDI risorse dal fondo al finanziamento del lavoro straordinario. </a:t>
            </a:r>
          </a:p>
          <a:p>
            <a:r>
              <a:rPr lang="it-IT" sz="1800"/>
              <a:t>Definizione a livello nazionale di uno schema di contratto decentrato tipo</a:t>
            </a:r>
          </a:p>
          <a:p>
            <a:r>
              <a:rPr lang="it-IT" sz="1800"/>
              <a:t>Inoltre durata degli incarichi di EQ fino a 5 anni; possibilità di effettuare le progressioni economiche con una sola graduatoria e/o di distinguere le progressioni dei funzionari e delle EQ</a:t>
            </a:r>
          </a:p>
        </p:txBody>
      </p:sp>
      <p:sp>
        <p:nvSpPr>
          <p:cNvPr id="4" name="Segnaposto piè di pagina 3">
            <a:extLst>
              <a:ext uri="{FF2B5EF4-FFF2-40B4-BE49-F238E27FC236}">
                <a16:creationId xmlns:a16="http://schemas.microsoft.com/office/drawing/2014/main" id="{F0815CB8-6DB9-8982-4300-DB8CDCD8BD62}"/>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9E66720-C17F-EB4F-1962-9C5EB1BA7761}"/>
              </a:ext>
            </a:extLst>
          </p:cNvPr>
          <p:cNvSpPr>
            <a:spLocks noGrp="1"/>
          </p:cNvSpPr>
          <p:nvPr>
            <p:ph type="sldNum" sz="quarter" idx="12"/>
          </p:nvPr>
        </p:nvSpPr>
        <p:spPr/>
        <p:txBody>
          <a:bodyPr/>
          <a:lstStyle/>
          <a:p>
            <a:fld id="{69E57DC2-970A-4B3E-BB1C-7A09969E49DF}" type="slidenum">
              <a:rPr lang="en-US" smtClean="0"/>
              <a:t>15</a:t>
            </a:fld>
            <a:endParaRPr lang="en-US"/>
          </a:p>
        </p:txBody>
      </p:sp>
    </p:spTree>
    <p:extLst>
      <p:ext uri="{BB962C8B-B14F-4D97-AF65-F5344CB8AC3E}">
        <p14:creationId xmlns:p14="http://schemas.microsoft.com/office/powerpoint/2010/main" val="3864187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3B248A-213D-C1B2-CF37-84DC87905BE8}"/>
              </a:ext>
            </a:extLst>
          </p:cNvPr>
          <p:cNvSpPr>
            <a:spLocks noGrp="1"/>
          </p:cNvSpPr>
          <p:nvPr>
            <p:ph type="title"/>
          </p:nvPr>
        </p:nvSpPr>
        <p:spPr/>
        <p:txBody>
          <a:bodyPr/>
          <a:lstStyle/>
          <a:p>
            <a:r>
              <a:rPr lang="it-IT"/>
              <a:t>Il periodo di prova</a:t>
            </a:r>
          </a:p>
        </p:txBody>
      </p:sp>
      <p:sp>
        <p:nvSpPr>
          <p:cNvPr id="3" name="Segnaposto contenuto 2">
            <a:extLst>
              <a:ext uri="{FF2B5EF4-FFF2-40B4-BE49-F238E27FC236}">
                <a16:creationId xmlns:a16="http://schemas.microsoft.com/office/drawing/2014/main" id="{50761ABA-BD4C-CEB5-8446-953BAF02BEF4}"/>
              </a:ext>
            </a:extLst>
          </p:cNvPr>
          <p:cNvSpPr>
            <a:spLocks noGrp="1"/>
          </p:cNvSpPr>
          <p:nvPr>
            <p:ph idx="1"/>
          </p:nvPr>
        </p:nvSpPr>
        <p:spPr/>
        <p:txBody>
          <a:bodyPr>
            <a:normAutofit fontScale="92500" lnSpcReduction="20000"/>
          </a:bodyPr>
          <a:lstStyle/>
          <a:p>
            <a:r>
              <a:rPr lang="it-IT"/>
              <a:t>Periodo di prova assunti a tempo indeterminato: 2 mesi operatori ed operatori esperti, 6 mesi istruttori e funzionari</a:t>
            </a:r>
          </a:p>
          <a:p>
            <a:r>
              <a:rPr lang="it-IT"/>
              <a:t>Possibile la esenzione per coloro che lo hanno superato nella stessa area e profilo in altra PA, anche di comparto diverso, e per le progressioni verticali</a:t>
            </a:r>
          </a:p>
          <a:p>
            <a:r>
              <a:rPr lang="it-IT"/>
              <a:t>Periodo di prova effettivamente lavorato, con possibile sospensione</a:t>
            </a:r>
          </a:p>
          <a:p>
            <a:r>
              <a:rPr lang="it-IT"/>
              <a:t>Possibilità di recesso senza preavviso (motivato se da parte dell’ente) se è stata superata la metà; divieto di rinnovo o di proroga</a:t>
            </a:r>
          </a:p>
          <a:p>
            <a:r>
              <a:rPr lang="it-IT"/>
              <a:t>In caso di mancato recesso trasformazione a tempo indeterminato ed anzianità che matura anche durante il periodo di prova</a:t>
            </a:r>
          </a:p>
          <a:p>
            <a:r>
              <a:rPr lang="it-IT"/>
              <a:t>Diritto alla conservazione del posto di lavoro in caso di assunzione di vincitore di concorso (compreso lo scorrimento) presso altra PA</a:t>
            </a:r>
          </a:p>
          <a:p>
            <a:r>
              <a:rPr lang="it-IT"/>
              <a:t>Periodo di prova previsto anche per le assunzioni a tempo determinato</a:t>
            </a:r>
          </a:p>
        </p:txBody>
      </p:sp>
      <p:sp>
        <p:nvSpPr>
          <p:cNvPr id="4" name="Segnaposto piè di pagina 3">
            <a:extLst>
              <a:ext uri="{FF2B5EF4-FFF2-40B4-BE49-F238E27FC236}">
                <a16:creationId xmlns:a16="http://schemas.microsoft.com/office/drawing/2014/main" id="{931228F2-75C9-632A-64E2-625F53A1281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B462A53-A1F1-9ED0-E1C6-F4ED352C0169}"/>
              </a:ext>
            </a:extLst>
          </p:cNvPr>
          <p:cNvSpPr>
            <a:spLocks noGrp="1"/>
          </p:cNvSpPr>
          <p:nvPr>
            <p:ph type="sldNum" sz="quarter" idx="12"/>
          </p:nvPr>
        </p:nvSpPr>
        <p:spPr/>
        <p:txBody>
          <a:bodyPr/>
          <a:lstStyle/>
          <a:p>
            <a:fld id="{69E57DC2-970A-4B3E-BB1C-7A09969E49DF}" type="slidenum">
              <a:rPr lang="en-US" smtClean="0"/>
              <a:t>16</a:t>
            </a:fld>
            <a:endParaRPr lang="en-US"/>
          </a:p>
        </p:txBody>
      </p:sp>
    </p:spTree>
    <p:extLst>
      <p:ext uri="{BB962C8B-B14F-4D97-AF65-F5344CB8AC3E}">
        <p14:creationId xmlns:p14="http://schemas.microsoft.com/office/powerpoint/2010/main" val="1916978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04989F-9499-01A4-CFB5-040BC7D25EAE}"/>
              </a:ext>
            </a:extLst>
          </p:cNvPr>
          <p:cNvSpPr>
            <a:spLocks noGrp="1"/>
          </p:cNvSpPr>
          <p:nvPr>
            <p:ph type="title"/>
          </p:nvPr>
        </p:nvSpPr>
        <p:spPr/>
        <p:txBody>
          <a:bodyPr/>
          <a:lstStyle/>
          <a:p>
            <a:r>
              <a:rPr lang="it-IT"/>
              <a:t>Orario di lavoro: riduzione a 4 giorni, </a:t>
            </a:r>
            <a:r>
              <a:rPr lang="it-IT" err="1"/>
              <a:t>multiperiodale</a:t>
            </a:r>
            <a:r>
              <a:rPr lang="it-IT"/>
              <a:t> e flessibilità</a:t>
            </a:r>
          </a:p>
        </p:txBody>
      </p:sp>
      <p:sp>
        <p:nvSpPr>
          <p:cNvPr id="3" name="Segnaposto contenuto 2">
            <a:extLst>
              <a:ext uri="{FF2B5EF4-FFF2-40B4-BE49-F238E27FC236}">
                <a16:creationId xmlns:a16="http://schemas.microsoft.com/office/drawing/2014/main" id="{E7C073BF-0DBC-E933-623D-911A79B8DFD8}"/>
              </a:ext>
            </a:extLst>
          </p:cNvPr>
          <p:cNvSpPr>
            <a:spLocks noGrp="1"/>
          </p:cNvSpPr>
          <p:nvPr>
            <p:ph idx="1"/>
          </p:nvPr>
        </p:nvSpPr>
        <p:spPr/>
        <p:txBody>
          <a:bodyPr>
            <a:normAutofit fontScale="92500" lnSpcReduction="20000"/>
          </a:bodyPr>
          <a:lstStyle/>
          <a:p>
            <a:r>
              <a:rPr lang="it-IT"/>
              <a:t>Possibile, previo confronto, l’articolazione dell’orario di lavoro su 4 giorni la settimana: adesione volontaria da parte dei dipendenti</a:t>
            </a:r>
          </a:p>
          <a:p>
            <a:r>
              <a:rPr lang="it-IT" err="1"/>
              <a:t>Riproporzionamento</a:t>
            </a:r>
            <a:r>
              <a:rPr lang="it-IT"/>
              <a:t> delle ferie e delle altre assenze giornaliere dal servizio, con esclusione del congedo per il matrimonio</a:t>
            </a:r>
          </a:p>
          <a:p>
            <a:r>
              <a:rPr lang="it-IT"/>
              <a:t>L’orario </a:t>
            </a:r>
            <a:r>
              <a:rPr lang="it-IT" err="1"/>
              <a:t>multiperiodale</a:t>
            </a:r>
            <a:r>
              <a:rPr lang="it-IT"/>
              <a:t>, sulla base di prevedibili esigenze di servizio, non può superare di norma 13 settimane sommando quelle con ore in più e quelle con ore in meno: riduzione sia delle ore di lavoro che delle giornate di lavoro</a:t>
            </a:r>
          </a:p>
          <a:p>
            <a:r>
              <a:rPr lang="it-IT"/>
              <a:t>Flessibilità in entrata ed in uscita con conciliazione delle esigenze personali e di quelle di servizio; eventuale debito orario da recuperare entro i 2 mesi successivi</a:t>
            </a:r>
          </a:p>
          <a:p>
            <a:r>
              <a:rPr lang="it-IT"/>
              <a:t>Flessibilità più ampie per: maternità e paternità; assistenza a congiunti disabili; partecipazione a progetti di recupero; genitori di bambini fino alla scuola primaria; impegnati in volontariato; familiari di studenti fino al primo ciclo dell’istruzione affetti da DSA ed impegnati nell’assistenza alle attività scolastiche a casa</a:t>
            </a:r>
          </a:p>
        </p:txBody>
      </p:sp>
      <p:sp>
        <p:nvSpPr>
          <p:cNvPr id="4" name="Segnaposto piè di pagina 3">
            <a:extLst>
              <a:ext uri="{FF2B5EF4-FFF2-40B4-BE49-F238E27FC236}">
                <a16:creationId xmlns:a16="http://schemas.microsoft.com/office/drawing/2014/main" id="{281DE0BF-5497-FBCC-6004-C5EB98D1356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288F017-98EA-67CF-A00A-8F79DBA3AC84}"/>
              </a:ext>
            </a:extLst>
          </p:cNvPr>
          <p:cNvSpPr>
            <a:spLocks noGrp="1"/>
          </p:cNvSpPr>
          <p:nvPr>
            <p:ph type="sldNum" sz="quarter" idx="12"/>
          </p:nvPr>
        </p:nvSpPr>
        <p:spPr/>
        <p:txBody>
          <a:bodyPr/>
          <a:lstStyle/>
          <a:p>
            <a:fld id="{69E57DC2-970A-4B3E-BB1C-7A09969E49DF}" type="slidenum">
              <a:rPr lang="en-US" smtClean="0"/>
              <a:t>17</a:t>
            </a:fld>
            <a:endParaRPr lang="en-US"/>
          </a:p>
        </p:txBody>
      </p:sp>
    </p:spTree>
    <p:extLst>
      <p:ext uri="{BB962C8B-B14F-4D97-AF65-F5344CB8AC3E}">
        <p14:creationId xmlns:p14="http://schemas.microsoft.com/office/powerpoint/2010/main" val="1430008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73B787-72DB-A979-380E-425CCE44C259}"/>
              </a:ext>
            </a:extLst>
          </p:cNvPr>
          <p:cNvSpPr>
            <a:spLocks noGrp="1"/>
          </p:cNvSpPr>
          <p:nvPr>
            <p:ph type="title"/>
          </p:nvPr>
        </p:nvSpPr>
        <p:spPr/>
        <p:txBody>
          <a:bodyPr/>
          <a:lstStyle/>
          <a:p>
            <a:r>
              <a:rPr lang="it-IT"/>
              <a:t>Turnazioni e compensi per le attività aggiuntive svolte in giornate festive</a:t>
            </a:r>
          </a:p>
        </p:txBody>
      </p:sp>
      <p:sp>
        <p:nvSpPr>
          <p:cNvPr id="3" name="Segnaposto contenuto 2">
            <a:extLst>
              <a:ext uri="{FF2B5EF4-FFF2-40B4-BE49-F238E27FC236}">
                <a16:creationId xmlns:a16="http://schemas.microsoft.com/office/drawing/2014/main" id="{F7B80B38-1247-D945-B250-7ADFEA5D849D}"/>
              </a:ext>
            </a:extLst>
          </p:cNvPr>
          <p:cNvSpPr>
            <a:spLocks noGrp="1"/>
          </p:cNvSpPr>
          <p:nvPr>
            <p:ph idx="1"/>
          </p:nvPr>
        </p:nvSpPr>
        <p:spPr/>
        <p:txBody>
          <a:bodyPr>
            <a:normAutofit fontScale="77500" lnSpcReduction="20000"/>
          </a:bodyPr>
          <a:lstStyle/>
          <a:p>
            <a:r>
              <a:rPr lang="it-IT"/>
              <a:t>Sono confermate tutti i presupposti per la istituzione della turnazione</a:t>
            </a:r>
          </a:p>
          <a:p>
            <a:r>
              <a:rPr lang="it-IT"/>
              <a:t>Sono confermate le maggiorazioni per l’impiego in questo istituto</a:t>
            </a:r>
          </a:p>
          <a:p>
            <a:r>
              <a:rPr lang="it-IT"/>
              <a:t>La indennità spetta per i «soli periodi di effettiva prestazione in turno»</a:t>
            </a:r>
          </a:p>
          <a:p>
            <a:r>
              <a:rPr lang="it-IT"/>
              <a:t>Possibilità per gli enti di ridurre il personale in turno nelle giornate festive infrasettimanali, che vengono considerate festivi per i dipendenti non utilizzati, quindi senza maturazione di debito orario</a:t>
            </a:r>
          </a:p>
          <a:p>
            <a:r>
              <a:rPr lang="it-IT"/>
              <a:t>Erogazione di una maggiorazione del 50% e diritto al riposo compensativo per i dipendenti che non usufruiscono del giorno di riposo settimanale, con diritto alla percezione degli altri compensi eventuali</a:t>
            </a:r>
          </a:p>
          <a:p>
            <a:r>
              <a:rPr lang="it-IT"/>
              <a:t>Le attività svolte nel giorno festivo infrasettimanale danno luogo al riposo compensativo o allo straordinario festivo; </a:t>
            </a:r>
          </a:p>
          <a:p>
            <a:r>
              <a:rPr lang="it-IT"/>
              <a:t>Attività svolte nel giorno feriale non lavorativo in caso di orario su 5 giorni la settimana dà diritto al riposo compensativo o allo straordinario non festivo</a:t>
            </a:r>
          </a:p>
          <a:p>
            <a:r>
              <a:rPr lang="it-IT"/>
              <a:t>Maggiorazione per il lavoro ordinario notturno</a:t>
            </a:r>
          </a:p>
        </p:txBody>
      </p:sp>
      <p:sp>
        <p:nvSpPr>
          <p:cNvPr id="4" name="Segnaposto piè di pagina 3">
            <a:extLst>
              <a:ext uri="{FF2B5EF4-FFF2-40B4-BE49-F238E27FC236}">
                <a16:creationId xmlns:a16="http://schemas.microsoft.com/office/drawing/2014/main" id="{453DD832-5888-E09B-E2F8-25906D96741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79707AE-37BA-F473-2520-A111D186FDBC}"/>
              </a:ext>
            </a:extLst>
          </p:cNvPr>
          <p:cNvSpPr>
            <a:spLocks noGrp="1"/>
          </p:cNvSpPr>
          <p:nvPr>
            <p:ph type="sldNum" sz="quarter" idx="12"/>
          </p:nvPr>
        </p:nvSpPr>
        <p:spPr/>
        <p:txBody>
          <a:bodyPr/>
          <a:lstStyle/>
          <a:p>
            <a:fld id="{69E57DC2-970A-4B3E-BB1C-7A09969E49DF}" type="slidenum">
              <a:rPr lang="en-US" smtClean="0"/>
              <a:t>18</a:t>
            </a:fld>
            <a:endParaRPr lang="en-US"/>
          </a:p>
        </p:txBody>
      </p:sp>
    </p:spTree>
    <p:extLst>
      <p:ext uri="{BB962C8B-B14F-4D97-AF65-F5344CB8AC3E}">
        <p14:creationId xmlns:p14="http://schemas.microsoft.com/office/powerpoint/2010/main" val="2432551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24FB4B-1A17-8380-21AC-7F1829AE1F57}"/>
              </a:ext>
            </a:extLst>
          </p:cNvPr>
          <p:cNvSpPr>
            <a:spLocks noGrp="1"/>
          </p:cNvSpPr>
          <p:nvPr>
            <p:ph type="title"/>
          </p:nvPr>
        </p:nvSpPr>
        <p:spPr/>
        <p:txBody>
          <a:bodyPr/>
          <a:lstStyle/>
          <a:p>
            <a:r>
              <a:rPr lang="it-IT"/>
              <a:t>Mensa e buono pasto</a:t>
            </a:r>
          </a:p>
        </p:txBody>
      </p:sp>
      <p:sp>
        <p:nvSpPr>
          <p:cNvPr id="3" name="Segnaposto contenuto 2">
            <a:extLst>
              <a:ext uri="{FF2B5EF4-FFF2-40B4-BE49-F238E27FC236}">
                <a16:creationId xmlns:a16="http://schemas.microsoft.com/office/drawing/2014/main" id="{FD6605B2-8F79-9CB6-4693-B6D512DF5D6F}"/>
              </a:ext>
            </a:extLst>
          </p:cNvPr>
          <p:cNvSpPr>
            <a:spLocks noGrp="1"/>
          </p:cNvSpPr>
          <p:nvPr>
            <p:ph idx="1"/>
          </p:nvPr>
        </p:nvSpPr>
        <p:spPr/>
        <p:txBody>
          <a:bodyPr/>
          <a:lstStyle/>
          <a:p>
            <a:r>
              <a:rPr lang="it-IT"/>
              <a:t>Confermate le condizioni per la fruizione della mensa o buono pasto; sono fatti salvi gli accordi di maggior favore in essere</a:t>
            </a:r>
          </a:p>
          <a:p>
            <a:r>
              <a:rPr lang="it-IT"/>
              <a:t>Diritto al buono pasto per ogni giornata effettivamente lavorata in cui si realizzano le condizioni che legittimano la sua erogazione</a:t>
            </a:r>
          </a:p>
          <a:p>
            <a:r>
              <a:rPr lang="it-IT"/>
              <a:t>Possibilità per la contrattazione decentrata integrativa di prevedere per la protezione civile, i servizi di vigilanza, ambito scolastico, educativo, bibliotecario o museale la fruizione del buono pasto con una pausa da collocare all’inizio o alla fine dell’orario di lavoro </a:t>
            </a:r>
          </a:p>
          <a:p>
            <a:r>
              <a:rPr lang="it-IT"/>
              <a:t>Articolo 41, comma 3 bis: le ore svolte in lavoro agile sono pari a quelle svolte in presenza ai fini del riconoscimento del buono pasto</a:t>
            </a:r>
          </a:p>
        </p:txBody>
      </p:sp>
      <p:sp>
        <p:nvSpPr>
          <p:cNvPr id="4" name="Segnaposto piè di pagina 3">
            <a:extLst>
              <a:ext uri="{FF2B5EF4-FFF2-40B4-BE49-F238E27FC236}">
                <a16:creationId xmlns:a16="http://schemas.microsoft.com/office/drawing/2014/main" id="{6EEE3661-856E-ACA9-A14E-C2227CD067E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E30CAC5-DD90-47E9-6468-96183C704C28}"/>
              </a:ext>
            </a:extLst>
          </p:cNvPr>
          <p:cNvSpPr>
            <a:spLocks noGrp="1"/>
          </p:cNvSpPr>
          <p:nvPr>
            <p:ph type="sldNum" sz="quarter" idx="12"/>
          </p:nvPr>
        </p:nvSpPr>
        <p:spPr/>
        <p:txBody>
          <a:bodyPr/>
          <a:lstStyle/>
          <a:p>
            <a:fld id="{69E57DC2-970A-4B3E-BB1C-7A09969E49DF}" type="slidenum">
              <a:rPr lang="en-US" smtClean="0"/>
              <a:t>19</a:t>
            </a:fld>
            <a:endParaRPr lang="en-US"/>
          </a:p>
        </p:txBody>
      </p:sp>
    </p:spTree>
    <p:extLst>
      <p:ext uri="{BB962C8B-B14F-4D97-AF65-F5344CB8AC3E}">
        <p14:creationId xmlns:p14="http://schemas.microsoft.com/office/powerpoint/2010/main" val="3865216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B714EA-A1BE-E6B2-E905-0F1443A484F4}"/>
              </a:ext>
            </a:extLst>
          </p:cNvPr>
          <p:cNvSpPr>
            <a:spLocks noGrp="1"/>
          </p:cNvSpPr>
          <p:nvPr>
            <p:ph type="title"/>
          </p:nvPr>
        </p:nvSpPr>
        <p:spPr/>
        <p:txBody>
          <a:bodyPr/>
          <a:lstStyle/>
          <a:p>
            <a:r>
              <a:rPr lang="it-IT"/>
              <a:t>Dott. Arturo Bianco</a:t>
            </a:r>
          </a:p>
        </p:txBody>
      </p:sp>
      <p:sp>
        <p:nvSpPr>
          <p:cNvPr id="3" name="Segnaposto contenuto 2">
            <a:extLst>
              <a:ext uri="{FF2B5EF4-FFF2-40B4-BE49-F238E27FC236}">
                <a16:creationId xmlns:a16="http://schemas.microsoft.com/office/drawing/2014/main" id="{B3E3A0E3-AC26-DF9C-DE16-F3054A9CE0FC}"/>
              </a:ext>
            </a:extLst>
          </p:cNvPr>
          <p:cNvSpPr>
            <a:spLocks noGrp="1"/>
          </p:cNvSpPr>
          <p:nvPr>
            <p:ph idx="1"/>
          </p:nvPr>
        </p:nvSpPr>
        <p:spPr/>
        <p:txBody>
          <a:bodyPr>
            <a:normAutofit fontScale="85000" lnSpcReduction="10000"/>
          </a:bodyPr>
          <a:lstStyle/>
          <a:p>
            <a:r>
              <a:rPr lang="it-IT" altLang="it-IT">
                <a:ea typeface="ＭＳ Ｐゴシック" charset="-128"/>
              </a:rPr>
              <a:t>Esperto gestione delle risorse umane, consulente amministrazioni pubbliche</a:t>
            </a:r>
            <a:br>
              <a:rPr lang="it-IT" altLang="it-IT">
                <a:ea typeface="ＭＳ Ｐゴシック" charset="-128"/>
              </a:rPr>
            </a:br>
            <a:r>
              <a:rPr lang="it-IT" altLang="it-IT">
                <a:ea typeface="ＭＳ Ｐゴシック" charset="-128"/>
              </a:rPr>
              <a:t>Autore di numerosi volumi, tra cui “La gestione del personale negli enti locali” (Cel editore 2024),  «Il contratto delle funzioni locali del triennio 2019/2021» (Cel editore 2023); «PIAO, Contenuti e criticità» (Cel editore 2022); Le nuove regole contrattuali per dirigenti e segretari» (Maggioli 2021), “La manovra finanziaria 2017” (Cel editore),  “Contrattazione decentrata, controlli e responsabilità” (Maggioli editore 2019),  «Il contratto del personale degli enti locali» (Cel editore 2018) “La gestione associata dopo il DL n. 95/2012” (Maggioli editore 2012), “L’applicazione della legge Brunetta” (Sole 24 ore editore 2009)</a:t>
            </a:r>
            <a:br>
              <a:rPr lang="it-IT" altLang="it-IT">
                <a:ea typeface="ＭＳ Ｐゴシック" charset="-128"/>
              </a:rPr>
            </a:br>
            <a:r>
              <a:rPr lang="it-IT" altLang="it-IT">
                <a:ea typeface="ＭＳ Ｐゴシック" charset="-128"/>
              </a:rPr>
              <a:t>Dirige le riviste telematiche “Oggi PA”, “Il Bollettino del personale degli enti locali”, |”Città mia”, giornalista, collabora con Il Sole 24 Ore</a:t>
            </a:r>
            <a:br>
              <a:rPr lang="it-IT" altLang="it-IT">
                <a:ea typeface="ＭＳ Ｐゴシック" charset="-128"/>
              </a:rPr>
            </a:br>
            <a:r>
              <a:rPr lang="it-IT" altLang="it-IT">
                <a:ea typeface="ＭＳ Ｐゴシック" charset="-128"/>
              </a:rPr>
              <a:t>Già presidente Anci Sicilia, già componente la presidenza nazionale Anci, già dirigente </a:t>
            </a:r>
            <a:r>
              <a:rPr lang="it-IT" altLang="it-IT" err="1">
                <a:ea typeface="ＭＳ Ｐゴシック" charset="-128"/>
              </a:rPr>
              <a:t>Ancitel</a:t>
            </a:r>
            <a:br>
              <a:rPr lang="it-IT" altLang="it-IT">
                <a:ea typeface="ＭＳ Ｐゴシック" charset="-128"/>
              </a:rPr>
            </a:br>
            <a:r>
              <a:rPr lang="it-IT" altLang="it-IT">
                <a:ea typeface="ＭＳ Ｐゴシック" charset="-128"/>
              </a:rPr>
              <a:t>Già consulente DAGLA (Presidenza del Consiglio), Anci ed Aran</a:t>
            </a:r>
          </a:p>
          <a:p>
            <a:r>
              <a:rPr lang="it-IT">
                <a:ea typeface="ＭＳ Ｐゴシック" charset="-128"/>
              </a:rPr>
              <a:t>Presidente e componente di Nuclei di Valutazione, tra cui comuni di Firenze, Cagliari, Rimini, Livorno, Cuneo, Catanzaro, Sassari, Vicenza, Viterbo, Sondrio, Oristano, Nuoro, province di Cuneo, Catanzaro, Livorno, Oristano, Terni</a:t>
            </a:r>
            <a:endParaRPr lang="it-IT"/>
          </a:p>
          <a:p>
            <a:endParaRPr lang="it-IT"/>
          </a:p>
        </p:txBody>
      </p:sp>
      <p:sp>
        <p:nvSpPr>
          <p:cNvPr id="4" name="Segnaposto piè di pagina 3">
            <a:extLst>
              <a:ext uri="{FF2B5EF4-FFF2-40B4-BE49-F238E27FC236}">
                <a16:creationId xmlns:a16="http://schemas.microsoft.com/office/drawing/2014/main" id="{DD65CF22-2886-15FC-9EF2-A3731EB3ACF8}"/>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1A25E2B6-1056-E835-B2EF-3238E7D5E9E8}"/>
              </a:ext>
            </a:extLst>
          </p:cNvPr>
          <p:cNvSpPr>
            <a:spLocks noGrp="1"/>
          </p:cNvSpPr>
          <p:nvPr>
            <p:ph type="sldNum" sz="quarter" idx="12"/>
          </p:nvPr>
        </p:nvSpPr>
        <p:spPr/>
        <p:txBody>
          <a:bodyPr/>
          <a:lstStyle/>
          <a:p>
            <a:fld id="{69E57DC2-970A-4B3E-BB1C-7A09969E49DF}" type="slidenum">
              <a:rPr lang="en-US" smtClean="0"/>
              <a:t>2</a:t>
            </a:fld>
            <a:endParaRPr lang="en-US"/>
          </a:p>
        </p:txBody>
      </p:sp>
    </p:spTree>
    <p:extLst>
      <p:ext uri="{BB962C8B-B14F-4D97-AF65-F5344CB8AC3E}">
        <p14:creationId xmlns:p14="http://schemas.microsoft.com/office/powerpoint/2010/main" val="2040859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18FAC9-D089-CFB2-E474-88B64EB86F78}"/>
              </a:ext>
            </a:extLst>
          </p:cNvPr>
          <p:cNvSpPr>
            <a:spLocks noGrp="1"/>
          </p:cNvSpPr>
          <p:nvPr>
            <p:ph type="title"/>
          </p:nvPr>
        </p:nvSpPr>
        <p:spPr/>
        <p:txBody>
          <a:bodyPr/>
          <a:lstStyle/>
          <a:p>
            <a:r>
              <a:rPr lang="it-IT"/>
              <a:t>Ferie, infortuni sul lavoro, terapie salvavita</a:t>
            </a:r>
          </a:p>
        </p:txBody>
      </p:sp>
      <p:sp>
        <p:nvSpPr>
          <p:cNvPr id="3" name="Segnaposto contenuto 2">
            <a:extLst>
              <a:ext uri="{FF2B5EF4-FFF2-40B4-BE49-F238E27FC236}">
                <a16:creationId xmlns:a16="http://schemas.microsoft.com/office/drawing/2014/main" id="{A59E728C-5B0A-F240-0658-557C868AD1B1}"/>
              </a:ext>
            </a:extLst>
          </p:cNvPr>
          <p:cNvSpPr>
            <a:spLocks noGrp="1"/>
          </p:cNvSpPr>
          <p:nvPr>
            <p:ph idx="1"/>
          </p:nvPr>
        </p:nvSpPr>
        <p:spPr/>
        <p:txBody>
          <a:bodyPr/>
          <a:lstStyle/>
          <a:p>
            <a:r>
              <a:rPr lang="it-IT"/>
              <a:t>Confermate le disposizioni sulle ferie in vigore</a:t>
            </a:r>
          </a:p>
          <a:p>
            <a:r>
              <a:rPr lang="it-IT"/>
              <a:t>Nel caso di monetizzazione si applica la retribuzione giornaliera di cui all’art.74, comma 2, lett. c), del CCNL 16.11.2022 ed ogni giornata si calcola in 26°</a:t>
            </a:r>
          </a:p>
          <a:p>
            <a:r>
              <a:rPr lang="it-IT"/>
              <a:t>Confermate le disposizioni sugli infortuni sul lavoro</a:t>
            </a:r>
          </a:p>
          <a:p>
            <a:r>
              <a:rPr lang="it-IT"/>
              <a:t>Estensione delle disposizioni sulle terapie salvavita ad «esami diagnostici e follow-up specialistico»</a:t>
            </a:r>
          </a:p>
          <a:p>
            <a:r>
              <a:rPr lang="it-IT"/>
              <a:t>Estensione della disciplina anche ai trapianti di organo</a:t>
            </a:r>
          </a:p>
          <a:p>
            <a:endParaRPr lang="it-IT"/>
          </a:p>
          <a:p>
            <a:endParaRPr lang="it-IT"/>
          </a:p>
        </p:txBody>
      </p:sp>
      <p:sp>
        <p:nvSpPr>
          <p:cNvPr id="4" name="Segnaposto piè di pagina 3">
            <a:extLst>
              <a:ext uri="{FF2B5EF4-FFF2-40B4-BE49-F238E27FC236}">
                <a16:creationId xmlns:a16="http://schemas.microsoft.com/office/drawing/2014/main" id="{DEA9B747-05B1-0690-E9B4-72929E0D909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79304E6-C31A-ACA9-59BF-44E0002F1D8F}"/>
              </a:ext>
            </a:extLst>
          </p:cNvPr>
          <p:cNvSpPr>
            <a:spLocks noGrp="1"/>
          </p:cNvSpPr>
          <p:nvPr>
            <p:ph type="sldNum" sz="quarter" idx="12"/>
          </p:nvPr>
        </p:nvSpPr>
        <p:spPr/>
        <p:txBody>
          <a:bodyPr/>
          <a:lstStyle/>
          <a:p>
            <a:fld id="{69E57DC2-970A-4B3E-BB1C-7A09969E49DF}" type="slidenum">
              <a:rPr lang="en-US" smtClean="0"/>
              <a:t>20</a:t>
            </a:fld>
            <a:endParaRPr lang="en-US"/>
          </a:p>
        </p:txBody>
      </p:sp>
    </p:spTree>
    <p:extLst>
      <p:ext uri="{BB962C8B-B14F-4D97-AF65-F5344CB8AC3E}">
        <p14:creationId xmlns:p14="http://schemas.microsoft.com/office/powerpoint/2010/main" val="33036424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87C45B-E323-00A5-1462-259835FB7390}"/>
              </a:ext>
            </a:extLst>
          </p:cNvPr>
          <p:cNvSpPr>
            <a:spLocks noGrp="1"/>
          </p:cNvSpPr>
          <p:nvPr>
            <p:ph type="title"/>
          </p:nvPr>
        </p:nvSpPr>
        <p:spPr/>
        <p:txBody>
          <a:bodyPr/>
          <a:lstStyle/>
          <a:p>
            <a:r>
              <a:rPr lang="it-IT"/>
              <a:t>Permessi retribuiti, congedi dei genitori, malattia</a:t>
            </a:r>
          </a:p>
        </p:txBody>
      </p:sp>
      <p:sp>
        <p:nvSpPr>
          <p:cNvPr id="3" name="Segnaposto contenuto 2">
            <a:extLst>
              <a:ext uri="{FF2B5EF4-FFF2-40B4-BE49-F238E27FC236}">
                <a16:creationId xmlns:a16="http://schemas.microsoft.com/office/drawing/2014/main" id="{CBB373D1-2D8C-815B-C6D1-A803368BEC7C}"/>
              </a:ext>
            </a:extLst>
          </p:cNvPr>
          <p:cNvSpPr>
            <a:spLocks noGrp="1"/>
          </p:cNvSpPr>
          <p:nvPr>
            <p:ph idx="1"/>
          </p:nvPr>
        </p:nvSpPr>
        <p:spPr/>
        <p:txBody>
          <a:bodyPr>
            <a:normAutofit lnSpcReduction="10000"/>
          </a:bodyPr>
          <a:lstStyle/>
          <a:p>
            <a:r>
              <a:rPr lang="it-IT"/>
              <a:t>Estensione dei permessi retribuiti fino ad 8 giorni allo «aggiornamento professionale connesso alle attività di servizio»</a:t>
            </a:r>
          </a:p>
          <a:p>
            <a:r>
              <a:rPr lang="it-IT"/>
              <a:t>Nei permessi retribuiti per particolari motivi personali e/o familiari spettano le indennità di specifiche responsabilità e di funzione e quella di posizione</a:t>
            </a:r>
          </a:p>
          <a:p>
            <a:r>
              <a:rPr lang="it-IT"/>
              <a:t>Confermata la disciplina sui permessi per visite mediche, esami specialistici </a:t>
            </a:r>
            <a:r>
              <a:rPr lang="it-IT" err="1"/>
              <a:t>etc</a:t>
            </a:r>
            <a:endParaRPr lang="it-IT"/>
          </a:p>
          <a:p>
            <a:r>
              <a:rPr lang="it-IT"/>
              <a:t>Estensione dei permessi per il diritto allo studio se «la frequenza di tirocini/stages sia parte integrante del percorso di studi intrapreso, senza la quale non sia possibile il conseguimento del titolo di studio»</a:t>
            </a:r>
          </a:p>
          <a:p>
            <a:r>
              <a:rPr lang="it-IT"/>
              <a:t>Conferma della disciplina sui congedi dei genitori</a:t>
            </a:r>
          </a:p>
          <a:p>
            <a:r>
              <a:rPr lang="it-IT"/>
              <a:t>Conferma della disciplina sulle assenze per malattia</a:t>
            </a:r>
          </a:p>
          <a:p>
            <a:endParaRPr lang="it-IT"/>
          </a:p>
        </p:txBody>
      </p:sp>
      <p:sp>
        <p:nvSpPr>
          <p:cNvPr id="4" name="Segnaposto piè di pagina 3">
            <a:extLst>
              <a:ext uri="{FF2B5EF4-FFF2-40B4-BE49-F238E27FC236}">
                <a16:creationId xmlns:a16="http://schemas.microsoft.com/office/drawing/2014/main" id="{43BD1EF0-6F52-6BE1-2B30-A620D2370DF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7A55043E-C8A0-BF59-6DC4-D753BCB87D0C}"/>
              </a:ext>
            </a:extLst>
          </p:cNvPr>
          <p:cNvSpPr>
            <a:spLocks noGrp="1"/>
          </p:cNvSpPr>
          <p:nvPr>
            <p:ph type="sldNum" sz="quarter" idx="12"/>
          </p:nvPr>
        </p:nvSpPr>
        <p:spPr/>
        <p:txBody>
          <a:bodyPr/>
          <a:lstStyle/>
          <a:p>
            <a:fld id="{69E57DC2-970A-4B3E-BB1C-7A09969E49DF}" type="slidenum">
              <a:rPr lang="en-US" smtClean="0"/>
              <a:t>21</a:t>
            </a:fld>
            <a:endParaRPr lang="en-US"/>
          </a:p>
        </p:txBody>
      </p:sp>
    </p:spTree>
    <p:extLst>
      <p:ext uri="{BB962C8B-B14F-4D97-AF65-F5344CB8AC3E}">
        <p14:creationId xmlns:p14="http://schemas.microsoft.com/office/powerpoint/2010/main" val="1592063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E1E5C5-D968-D203-CCB3-32815B6FA4D5}"/>
              </a:ext>
            </a:extLst>
          </p:cNvPr>
          <p:cNvSpPr>
            <a:spLocks noGrp="1"/>
          </p:cNvSpPr>
          <p:nvPr>
            <p:ph type="title"/>
          </p:nvPr>
        </p:nvSpPr>
        <p:spPr/>
        <p:txBody>
          <a:bodyPr/>
          <a:lstStyle/>
          <a:p>
            <a:r>
              <a:rPr lang="it-IT"/>
              <a:t>Formazione, age management, preavviso</a:t>
            </a:r>
          </a:p>
        </p:txBody>
      </p:sp>
      <p:sp>
        <p:nvSpPr>
          <p:cNvPr id="3" name="Segnaposto contenuto 2">
            <a:extLst>
              <a:ext uri="{FF2B5EF4-FFF2-40B4-BE49-F238E27FC236}">
                <a16:creationId xmlns:a16="http://schemas.microsoft.com/office/drawing/2014/main" id="{A1779D9B-8DFF-87A3-B3C6-DAE2825D008F}"/>
              </a:ext>
            </a:extLst>
          </p:cNvPr>
          <p:cNvSpPr>
            <a:spLocks noGrp="1"/>
          </p:cNvSpPr>
          <p:nvPr>
            <p:ph idx="1"/>
          </p:nvPr>
        </p:nvSpPr>
        <p:spPr/>
        <p:txBody>
          <a:bodyPr>
            <a:normAutofit/>
          </a:bodyPr>
          <a:lstStyle/>
          <a:p>
            <a:r>
              <a:rPr lang="it-IT"/>
              <a:t>Maturazione del buono pasto durante le attività di formazione</a:t>
            </a:r>
          </a:p>
          <a:p>
            <a:r>
              <a:rPr lang="it-IT"/>
              <a:t>Individuazione dei dipendenti che possono svolgere attività di docenza</a:t>
            </a:r>
          </a:p>
          <a:p>
            <a:r>
              <a:rPr lang="it-IT"/>
              <a:t>Assegnazione di un ruolo importante all’organismo paritetico per l’innovazione</a:t>
            </a:r>
          </a:p>
          <a:p>
            <a:r>
              <a:rPr lang="it-IT"/>
              <a:t>Necessità di prestare particolare attenzione al fenomeno dell’invecchiamento del personale, con la «valorizzazione del ruolo attivo del personale con maggiore esperienza», «monitoraggio delle condizioni ambientali e di salute», «introduzione di maggiore flessibilità nella gestione del lavoro del personale», «implementazione di nuovi modelli organizzativi», «affiancamento specifico al neo assunto di personale senior»</a:t>
            </a:r>
          </a:p>
          <a:p>
            <a:r>
              <a:rPr lang="it-IT"/>
              <a:t>Conferma della disciplina del preavviso, salvo la possibilità di fruizione delle ferie</a:t>
            </a:r>
          </a:p>
        </p:txBody>
      </p:sp>
      <p:sp>
        <p:nvSpPr>
          <p:cNvPr id="4" name="Segnaposto piè di pagina 3">
            <a:extLst>
              <a:ext uri="{FF2B5EF4-FFF2-40B4-BE49-F238E27FC236}">
                <a16:creationId xmlns:a16="http://schemas.microsoft.com/office/drawing/2014/main" id="{BCDB4AD2-84DF-E493-2ED9-B36004E3800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1024FF5-414E-A5B8-60DC-7AB8A8253262}"/>
              </a:ext>
            </a:extLst>
          </p:cNvPr>
          <p:cNvSpPr>
            <a:spLocks noGrp="1"/>
          </p:cNvSpPr>
          <p:nvPr>
            <p:ph type="sldNum" sz="quarter" idx="12"/>
          </p:nvPr>
        </p:nvSpPr>
        <p:spPr/>
        <p:txBody>
          <a:bodyPr/>
          <a:lstStyle/>
          <a:p>
            <a:fld id="{69E57DC2-970A-4B3E-BB1C-7A09969E49DF}" type="slidenum">
              <a:rPr lang="en-US" smtClean="0"/>
              <a:t>22</a:t>
            </a:fld>
            <a:endParaRPr lang="en-US"/>
          </a:p>
        </p:txBody>
      </p:sp>
    </p:spTree>
    <p:extLst>
      <p:ext uri="{BB962C8B-B14F-4D97-AF65-F5344CB8AC3E}">
        <p14:creationId xmlns:p14="http://schemas.microsoft.com/office/powerpoint/2010/main" val="3675501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A5FEB3-9FD1-A98F-2697-7132E3B54B77}"/>
              </a:ext>
            </a:extLst>
          </p:cNvPr>
          <p:cNvSpPr>
            <a:spLocks noGrp="1"/>
          </p:cNvSpPr>
          <p:nvPr>
            <p:ph type="title"/>
          </p:nvPr>
        </p:nvSpPr>
        <p:spPr/>
        <p:txBody>
          <a:bodyPr/>
          <a:lstStyle/>
          <a:p>
            <a:r>
              <a:rPr lang="it-IT"/>
              <a:t>Lavoro a distanza</a:t>
            </a:r>
          </a:p>
        </p:txBody>
      </p:sp>
      <p:sp>
        <p:nvSpPr>
          <p:cNvPr id="3" name="Segnaposto contenuto 2">
            <a:extLst>
              <a:ext uri="{FF2B5EF4-FFF2-40B4-BE49-F238E27FC236}">
                <a16:creationId xmlns:a16="http://schemas.microsoft.com/office/drawing/2014/main" id="{3FC99C29-60C5-3535-2227-54F0E130BEF6}"/>
              </a:ext>
            </a:extLst>
          </p:cNvPr>
          <p:cNvSpPr>
            <a:spLocks noGrp="1"/>
          </p:cNvSpPr>
          <p:nvPr>
            <p:ph idx="1"/>
          </p:nvPr>
        </p:nvSpPr>
        <p:spPr/>
        <p:txBody>
          <a:bodyPr/>
          <a:lstStyle/>
          <a:p>
            <a:r>
              <a:rPr lang="it-IT"/>
              <a:t>Adesione volontaria al lavoro a distanza</a:t>
            </a:r>
          </a:p>
          <a:p>
            <a:r>
              <a:rPr lang="it-IT"/>
              <a:t>Priorità nel lavoro ai dipendenti che si trovano in «condizioni di particolare necessità, non coperte da altre misure»</a:t>
            </a:r>
          </a:p>
          <a:p>
            <a:r>
              <a:rPr lang="it-IT"/>
              <a:t>Confermate le distinzioni tra fasce di contattabilità, durante le quali si può fruire dei permessi orari, e di inoperabilità</a:t>
            </a:r>
          </a:p>
          <a:p>
            <a:r>
              <a:rPr lang="it-IT"/>
              <a:t>Esclusione di «lavoro straordinario, trasferte, lavoro disagiato, lavoro svolto in condizioni di rischio»</a:t>
            </a:r>
          </a:p>
          <a:p>
            <a:r>
              <a:rPr lang="it-IT"/>
              <a:t>Estensione del buono pasto</a:t>
            </a:r>
          </a:p>
          <a:p>
            <a:r>
              <a:rPr lang="it-IT"/>
              <a:t>Conferma delle norme sul lavoro da remoto</a:t>
            </a:r>
          </a:p>
          <a:p>
            <a:endParaRPr lang="it-IT"/>
          </a:p>
        </p:txBody>
      </p:sp>
      <p:sp>
        <p:nvSpPr>
          <p:cNvPr id="4" name="Segnaposto piè di pagina 3">
            <a:extLst>
              <a:ext uri="{FF2B5EF4-FFF2-40B4-BE49-F238E27FC236}">
                <a16:creationId xmlns:a16="http://schemas.microsoft.com/office/drawing/2014/main" id="{A16CF526-E014-D63A-C7D9-40809EAAA6A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06D5BF7-0A40-9875-E3DF-3DBA8C56F6DD}"/>
              </a:ext>
            </a:extLst>
          </p:cNvPr>
          <p:cNvSpPr>
            <a:spLocks noGrp="1"/>
          </p:cNvSpPr>
          <p:nvPr>
            <p:ph type="sldNum" sz="quarter" idx="12"/>
          </p:nvPr>
        </p:nvSpPr>
        <p:spPr/>
        <p:txBody>
          <a:bodyPr/>
          <a:lstStyle/>
          <a:p>
            <a:fld id="{69E57DC2-970A-4B3E-BB1C-7A09969E49DF}" type="slidenum">
              <a:rPr lang="en-US" smtClean="0"/>
              <a:t>23</a:t>
            </a:fld>
            <a:endParaRPr lang="en-US"/>
          </a:p>
        </p:txBody>
      </p:sp>
    </p:spTree>
    <p:extLst>
      <p:ext uri="{BB962C8B-B14F-4D97-AF65-F5344CB8AC3E}">
        <p14:creationId xmlns:p14="http://schemas.microsoft.com/office/powerpoint/2010/main" val="22470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5DAF76-DD43-DB0D-688E-F95E8742DDE4}"/>
              </a:ext>
            </a:extLst>
          </p:cNvPr>
          <p:cNvSpPr>
            <a:spLocks noGrp="1"/>
          </p:cNvSpPr>
          <p:nvPr>
            <p:ph type="title"/>
          </p:nvPr>
        </p:nvSpPr>
        <p:spPr/>
        <p:txBody>
          <a:bodyPr>
            <a:normAutofit fontScale="90000"/>
          </a:bodyPr>
          <a:lstStyle/>
          <a:p>
            <a:r>
              <a:rPr lang="it-IT"/>
              <a:t>Patrocinio legale, tutela dalle aggressioni, welfare integrativo, personale in distacco sindacale</a:t>
            </a:r>
          </a:p>
        </p:txBody>
      </p:sp>
      <p:sp>
        <p:nvSpPr>
          <p:cNvPr id="3" name="Segnaposto contenuto 2">
            <a:extLst>
              <a:ext uri="{FF2B5EF4-FFF2-40B4-BE49-F238E27FC236}">
                <a16:creationId xmlns:a16="http://schemas.microsoft.com/office/drawing/2014/main" id="{1E9405F2-6AE2-2E2E-5CB4-176711A9C6DB}"/>
              </a:ext>
            </a:extLst>
          </p:cNvPr>
          <p:cNvSpPr>
            <a:spLocks noGrp="1"/>
          </p:cNvSpPr>
          <p:nvPr>
            <p:ph idx="1"/>
          </p:nvPr>
        </p:nvSpPr>
        <p:spPr/>
        <p:txBody>
          <a:bodyPr>
            <a:normAutofit lnSpcReduction="10000"/>
          </a:bodyPr>
          <a:lstStyle/>
          <a:p>
            <a:r>
              <a:rPr lang="it-IT"/>
              <a:t>Conferma delle norme sul patrocinio legale</a:t>
            </a:r>
          </a:p>
          <a:p>
            <a:r>
              <a:rPr lang="it-IT"/>
              <a:t>Necessità di tutela dei dipendenti in caso di aggressioni; nomina di un legale da parte dell’ente, individuato anche su proposta del dipendente</a:t>
            </a:r>
          </a:p>
          <a:p>
            <a:r>
              <a:rPr lang="it-IT"/>
              <a:t>Tra le destinazioni del welfare integrativo sono confermate le «iniziative di sostegno al reddito della famiglia»</a:t>
            </a:r>
          </a:p>
          <a:p>
            <a:r>
              <a:rPr lang="it-IT"/>
              <a:t>Confermata la possibilità di spostare risorse in contrattazione decentrata dal fondo dei dipendenti, a partire dai risparmi derivanti da iniziative di razionalizzazione e contenimento dei costi</a:t>
            </a:r>
          </a:p>
          <a:p>
            <a:r>
              <a:rPr lang="it-IT"/>
              <a:t>Disciplina del trattamento economico del personale in distacco sindacale, tra cui la erogazione di un elemento di garanzia tra il 60% ed il 90% delle voci retributive dell’ultimo anno di servizio</a:t>
            </a:r>
          </a:p>
        </p:txBody>
      </p:sp>
      <p:sp>
        <p:nvSpPr>
          <p:cNvPr id="4" name="Segnaposto piè di pagina 3">
            <a:extLst>
              <a:ext uri="{FF2B5EF4-FFF2-40B4-BE49-F238E27FC236}">
                <a16:creationId xmlns:a16="http://schemas.microsoft.com/office/drawing/2014/main" id="{C43DB58D-E53E-1337-E956-86A8FDEA871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756B104F-D6D7-E36B-95CE-9463B309C9EE}"/>
              </a:ext>
            </a:extLst>
          </p:cNvPr>
          <p:cNvSpPr>
            <a:spLocks noGrp="1"/>
          </p:cNvSpPr>
          <p:nvPr>
            <p:ph type="sldNum" sz="quarter" idx="12"/>
          </p:nvPr>
        </p:nvSpPr>
        <p:spPr/>
        <p:txBody>
          <a:bodyPr/>
          <a:lstStyle/>
          <a:p>
            <a:fld id="{69E57DC2-970A-4B3E-BB1C-7A09969E49DF}" type="slidenum">
              <a:rPr lang="en-US" smtClean="0"/>
              <a:t>24</a:t>
            </a:fld>
            <a:endParaRPr lang="en-US"/>
          </a:p>
        </p:txBody>
      </p:sp>
    </p:spTree>
    <p:extLst>
      <p:ext uri="{BB962C8B-B14F-4D97-AF65-F5344CB8AC3E}">
        <p14:creationId xmlns:p14="http://schemas.microsoft.com/office/powerpoint/2010/main" val="1453544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7CD9BC-341F-205F-29B8-69345DFCD20B}"/>
              </a:ext>
            </a:extLst>
          </p:cNvPr>
          <p:cNvSpPr>
            <a:spLocks noGrp="1"/>
          </p:cNvSpPr>
          <p:nvPr>
            <p:ph type="title"/>
          </p:nvPr>
        </p:nvSpPr>
        <p:spPr/>
        <p:txBody>
          <a:bodyPr>
            <a:normAutofit fontScale="90000"/>
          </a:bodyPr>
          <a:lstStyle/>
          <a:p>
            <a:r>
              <a:rPr lang="it-IT"/>
              <a:t>Indennità di servizio esterno, differenziazione del premio individuale, indennità centralinisti non vedenti </a:t>
            </a:r>
          </a:p>
        </p:txBody>
      </p:sp>
      <p:sp>
        <p:nvSpPr>
          <p:cNvPr id="3" name="Segnaposto contenuto 2">
            <a:extLst>
              <a:ext uri="{FF2B5EF4-FFF2-40B4-BE49-F238E27FC236}">
                <a16:creationId xmlns:a16="http://schemas.microsoft.com/office/drawing/2014/main" id="{EF99DA4F-6D18-7A92-798A-2229002BFFA0}"/>
              </a:ext>
            </a:extLst>
          </p:cNvPr>
          <p:cNvSpPr>
            <a:spLocks noGrp="1"/>
          </p:cNvSpPr>
          <p:nvPr>
            <p:ph idx="1"/>
          </p:nvPr>
        </p:nvSpPr>
        <p:spPr/>
        <p:txBody>
          <a:bodyPr>
            <a:normAutofit lnSpcReduction="10000"/>
          </a:bodyPr>
          <a:lstStyle/>
          <a:p>
            <a:r>
              <a:rPr lang="it-IT"/>
              <a:t>Indennità di servizio esterno da un minimo di 2 ad un massimo 15 euro al giorno</a:t>
            </a:r>
          </a:p>
          <a:p>
            <a:r>
              <a:rPr lang="it-IT"/>
              <a:t>Essa spetta al «personale che «rende la prestazione lavorativa ordinaria giornaliera in servizi esterni di vigilanza»</a:t>
            </a:r>
          </a:p>
          <a:p>
            <a:r>
              <a:rPr lang="it-IT"/>
              <a:t>Nella differenziazione del premio individuale ai dipendenti degli enti fino a 10 unità la misura deve essere fissata in modo non inferiore al 25% (negli altri enti confermato il 30%) ed in tutti gli enti può essere ridotta al 20% se la incentivazione della performance è correlata «al raggiungimento di uno o più obiettivi riferiti agli effetti dell’azione dell’ente nel suo complesso, oggettivamente misurabili»</a:t>
            </a:r>
          </a:p>
          <a:p>
            <a:r>
              <a:rPr lang="it-IT"/>
              <a:t>In contrattazione decentrata, con oneri a carico del fondo, è «possibile incrementare la indennità per centralinisti non vedenti di un importo non superiore al 20%» della misura attualmente in godimento</a:t>
            </a:r>
          </a:p>
        </p:txBody>
      </p:sp>
      <p:sp>
        <p:nvSpPr>
          <p:cNvPr id="4" name="Segnaposto piè di pagina 3">
            <a:extLst>
              <a:ext uri="{FF2B5EF4-FFF2-40B4-BE49-F238E27FC236}">
                <a16:creationId xmlns:a16="http://schemas.microsoft.com/office/drawing/2014/main" id="{D4B1F110-F2C9-0FE3-BAC2-652EBAA1672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80112FC-92E9-02FE-26B4-E80F0AB280C1}"/>
              </a:ext>
            </a:extLst>
          </p:cNvPr>
          <p:cNvSpPr>
            <a:spLocks noGrp="1"/>
          </p:cNvSpPr>
          <p:nvPr>
            <p:ph type="sldNum" sz="quarter" idx="12"/>
          </p:nvPr>
        </p:nvSpPr>
        <p:spPr/>
        <p:txBody>
          <a:bodyPr/>
          <a:lstStyle/>
          <a:p>
            <a:fld id="{69E57DC2-970A-4B3E-BB1C-7A09969E49DF}" type="slidenum">
              <a:rPr lang="en-US" smtClean="0"/>
              <a:t>25</a:t>
            </a:fld>
            <a:endParaRPr lang="en-US"/>
          </a:p>
        </p:txBody>
      </p:sp>
    </p:spTree>
    <p:extLst>
      <p:ext uri="{BB962C8B-B14F-4D97-AF65-F5344CB8AC3E}">
        <p14:creationId xmlns:p14="http://schemas.microsoft.com/office/powerpoint/2010/main" val="2774243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1E8CB9-8CBA-A013-BEEF-844BF3DB30CD}"/>
              </a:ext>
            </a:extLst>
          </p:cNvPr>
          <p:cNvSpPr>
            <a:spLocks noGrp="1"/>
          </p:cNvSpPr>
          <p:nvPr>
            <p:ph type="title"/>
          </p:nvPr>
        </p:nvSpPr>
        <p:spPr/>
        <p:txBody>
          <a:bodyPr/>
          <a:lstStyle/>
          <a:p>
            <a:r>
              <a:rPr lang="it-IT"/>
              <a:t>Sospensione cautelare in caso di procedimento penale</a:t>
            </a:r>
          </a:p>
        </p:txBody>
      </p:sp>
      <p:sp>
        <p:nvSpPr>
          <p:cNvPr id="3" name="Segnaposto contenuto 2">
            <a:extLst>
              <a:ext uri="{FF2B5EF4-FFF2-40B4-BE49-F238E27FC236}">
                <a16:creationId xmlns:a16="http://schemas.microsoft.com/office/drawing/2014/main" id="{613D0C45-8B7A-1377-EE20-4D66BE2C9ABC}"/>
              </a:ext>
            </a:extLst>
          </p:cNvPr>
          <p:cNvSpPr>
            <a:spLocks noGrp="1"/>
          </p:cNvSpPr>
          <p:nvPr>
            <p:ph idx="1"/>
          </p:nvPr>
        </p:nvSpPr>
        <p:spPr/>
        <p:txBody>
          <a:bodyPr>
            <a:normAutofit lnSpcReduction="10000"/>
          </a:bodyPr>
          <a:lstStyle/>
          <a:p>
            <a:r>
              <a:rPr lang="it-IT"/>
              <a:t>Si allarga il vincolo della sospensione cautelare al dipendente «colpito da .. provvedimenti giudiziari inibitori»</a:t>
            </a:r>
          </a:p>
          <a:p>
            <a:r>
              <a:rPr lang="it-IT"/>
              <a:t>Sospensione cautelare possibile anche nel caso di sospensione del procedimento disciplinare in attesa della conclusione del procedimento penale</a:t>
            </a:r>
          </a:p>
          <a:p>
            <a:r>
              <a:rPr lang="it-IT"/>
              <a:t>Durata massima della sospensione cautelare: tenere conto se «la permanenza in servizio del dipendente provochi un pregiudizio alla credibilità della stessa, a causa del discredito che da tale permanenza potrebbe derivarle da parte dei cittadini e/o comunque, per ragioni di opportunità ed operatività dell’ente stesso».</a:t>
            </a:r>
          </a:p>
          <a:p>
            <a:r>
              <a:rPr lang="it-IT"/>
              <a:t>Diritto alla erogazione del 50% del trattamento economico, degli assegni familiari e della RIA, con possibile conguaglio in caso di assoluzione e di irrogazione di una sanzione diversa dal licenziamento</a:t>
            </a:r>
          </a:p>
          <a:p>
            <a:endParaRPr lang="it-IT"/>
          </a:p>
        </p:txBody>
      </p:sp>
      <p:sp>
        <p:nvSpPr>
          <p:cNvPr id="4" name="Segnaposto piè di pagina 3">
            <a:extLst>
              <a:ext uri="{FF2B5EF4-FFF2-40B4-BE49-F238E27FC236}">
                <a16:creationId xmlns:a16="http://schemas.microsoft.com/office/drawing/2014/main" id="{88432F10-5BB3-57BA-A620-A66F18902AD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9139BDE-06F4-A629-C561-DD26BF93408E}"/>
              </a:ext>
            </a:extLst>
          </p:cNvPr>
          <p:cNvSpPr>
            <a:spLocks noGrp="1"/>
          </p:cNvSpPr>
          <p:nvPr>
            <p:ph type="sldNum" sz="quarter" idx="12"/>
          </p:nvPr>
        </p:nvSpPr>
        <p:spPr/>
        <p:txBody>
          <a:bodyPr/>
          <a:lstStyle/>
          <a:p>
            <a:fld id="{69E57DC2-970A-4B3E-BB1C-7A09969E49DF}" type="slidenum">
              <a:rPr lang="en-US" smtClean="0"/>
              <a:t>26</a:t>
            </a:fld>
            <a:endParaRPr lang="en-US"/>
          </a:p>
        </p:txBody>
      </p:sp>
    </p:spTree>
    <p:extLst>
      <p:ext uri="{BB962C8B-B14F-4D97-AF65-F5344CB8AC3E}">
        <p14:creationId xmlns:p14="http://schemas.microsoft.com/office/powerpoint/2010/main" val="1938935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73D1C5-937A-D154-F25F-7C95CCAB9959}"/>
              </a:ext>
            </a:extLst>
          </p:cNvPr>
          <p:cNvSpPr>
            <a:spLocks noGrp="1"/>
          </p:cNvSpPr>
          <p:nvPr>
            <p:ph type="title"/>
          </p:nvPr>
        </p:nvSpPr>
        <p:spPr/>
        <p:txBody>
          <a:bodyPr/>
          <a:lstStyle/>
          <a:p>
            <a:r>
              <a:rPr lang="it-IT"/>
              <a:t>Contratto a tempo determinato</a:t>
            </a:r>
          </a:p>
        </p:txBody>
      </p:sp>
      <p:sp>
        <p:nvSpPr>
          <p:cNvPr id="3" name="Segnaposto contenuto 2">
            <a:extLst>
              <a:ext uri="{FF2B5EF4-FFF2-40B4-BE49-F238E27FC236}">
                <a16:creationId xmlns:a16="http://schemas.microsoft.com/office/drawing/2014/main" id="{D3E7A0F3-D61F-A9B2-E340-9FB0B0FC08CE}"/>
              </a:ext>
            </a:extLst>
          </p:cNvPr>
          <p:cNvSpPr>
            <a:spLocks noGrp="1"/>
          </p:cNvSpPr>
          <p:nvPr>
            <p:ph idx="1"/>
          </p:nvPr>
        </p:nvSpPr>
        <p:spPr/>
        <p:txBody>
          <a:bodyPr>
            <a:normAutofit fontScale="92500" lnSpcReduction="10000"/>
          </a:bodyPr>
          <a:lstStyle/>
          <a:p>
            <a:r>
              <a:rPr lang="it-IT"/>
              <a:t>Conferma della durata massima, della necessità di sospensione nel caso di rinnovo, del tetto massimo del 20% del personale in servizio a tempo indeterminato, fatte salve le deroghe previste dal CCNL</a:t>
            </a:r>
          </a:p>
          <a:p>
            <a:r>
              <a:rPr lang="it-IT"/>
              <a:t>Conferma delle ragioni sostitutive, anche cd a cascata</a:t>
            </a:r>
          </a:p>
          <a:p>
            <a:r>
              <a:rPr lang="it-IT"/>
              <a:t>Indicazione delle fattispecie che giustificano il prolungamento fino a 48 mesi</a:t>
            </a:r>
          </a:p>
          <a:p>
            <a:r>
              <a:rPr lang="it-IT"/>
              <a:t>Conferma dell’applicazione del trattamento economico e normativo del personale a tempo indeterminato</a:t>
            </a:r>
          </a:p>
          <a:p>
            <a:r>
              <a:rPr lang="it-IT"/>
              <a:t>Indicazione del periodo di prova</a:t>
            </a:r>
          </a:p>
          <a:p>
            <a:r>
              <a:rPr lang="it-IT"/>
              <a:t>Conferma che i periodi di assunzione a tempo determinato possono essere valutati, anche nelle progressioni e nei concorsi, e che concorrono, in caso di assunzione a tempo indeterminato, alla maturazione dell’anzianità per gli istituti contrattuali ove previsto</a:t>
            </a:r>
          </a:p>
        </p:txBody>
      </p:sp>
      <p:sp>
        <p:nvSpPr>
          <p:cNvPr id="4" name="Segnaposto piè di pagina 3">
            <a:extLst>
              <a:ext uri="{FF2B5EF4-FFF2-40B4-BE49-F238E27FC236}">
                <a16:creationId xmlns:a16="http://schemas.microsoft.com/office/drawing/2014/main" id="{3104F4BC-5C40-4A07-8B4B-C0C1DD5EF41F}"/>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5B62D530-D2E3-1777-F348-57E335F63B11}"/>
              </a:ext>
            </a:extLst>
          </p:cNvPr>
          <p:cNvSpPr>
            <a:spLocks noGrp="1"/>
          </p:cNvSpPr>
          <p:nvPr>
            <p:ph type="sldNum" sz="quarter" idx="12"/>
          </p:nvPr>
        </p:nvSpPr>
        <p:spPr/>
        <p:txBody>
          <a:bodyPr/>
          <a:lstStyle/>
          <a:p>
            <a:fld id="{69E57DC2-970A-4B3E-BB1C-7A09969E49DF}" type="slidenum">
              <a:rPr lang="en-US" smtClean="0"/>
              <a:t>27</a:t>
            </a:fld>
            <a:endParaRPr lang="en-US"/>
          </a:p>
        </p:txBody>
      </p:sp>
    </p:spTree>
    <p:extLst>
      <p:ext uri="{BB962C8B-B14F-4D97-AF65-F5344CB8AC3E}">
        <p14:creationId xmlns:p14="http://schemas.microsoft.com/office/powerpoint/2010/main" val="2664120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3054E1-DB2C-A2AE-F89D-F81298158259}"/>
              </a:ext>
            </a:extLst>
          </p:cNvPr>
          <p:cNvSpPr>
            <a:spLocks noGrp="1"/>
          </p:cNvSpPr>
          <p:nvPr>
            <p:ph type="title"/>
          </p:nvPr>
        </p:nvSpPr>
        <p:spPr/>
        <p:txBody>
          <a:bodyPr/>
          <a:lstStyle/>
          <a:p>
            <a:r>
              <a:rPr lang="it-IT"/>
              <a:t>Rapporti di lavoro a tempo parziale</a:t>
            </a:r>
          </a:p>
        </p:txBody>
      </p:sp>
      <p:sp>
        <p:nvSpPr>
          <p:cNvPr id="3" name="Segnaposto contenuto 2">
            <a:extLst>
              <a:ext uri="{FF2B5EF4-FFF2-40B4-BE49-F238E27FC236}">
                <a16:creationId xmlns:a16="http://schemas.microsoft.com/office/drawing/2014/main" id="{11CB9CC7-ADB9-980B-FEF5-7D32F6383603}"/>
              </a:ext>
            </a:extLst>
          </p:cNvPr>
          <p:cNvSpPr>
            <a:spLocks noGrp="1"/>
          </p:cNvSpPr>
          <p:nvPr>
            <p:ph idx="1"/>
          </p:nvPr>
        </p:nvSpPr>
        <p:spPr/>
        <p:txBody>
          <a:bodyPr>
            <a:normAutofit fontScale="92500" lnSpcReduction="20000"/>
          </a:bodyPr>
          <a:lstStyle/>
          <a:p>
            <a:r>
              <a:rPr lang="it-IT"/>
              <a:t>Tetto massimo del 25% di ciascun’area, con esclusione delle elevate qualificazioni</a:t>
            </a:r>
          </a:p>
          <a:p>
            <a:r>
              <a:rPr lang="it-IT"/>
              <a:t>Aumento fino al 10% per comprovate esigenze familiari individuate dall’ente in contrattazione decentrata</a:t>
            </a:r>
          </a:p>
          <a:p>
            <a:r>
              <a:rPr lang="it-IT"/>
              <a:t>Confermate le regole sulla costituzione e trasformazione</a:t>
            </a:r>
          </a:p>
          <a:p>
            <a:r>
              <a:rPr lang="it-IT"/>
              <a:t>Impegno orario minimo 30%</a:t>
            </a:r>
          </a:p>
          <a:p>
            <a:r>
              <a:rPr lang="it-IT"/>
              <a:t>Possibilità di recuperi per i dipendenti in part time al 50% su 2 giorni in altro giorno</a:t>
            </a:r>
          </a:p>
          <a:p>
            <a:r>
              <a:rPr lang="it-IT"/>
              <a:t>Possibile il lavoro supplementare</a:t>
            </a:r>
          </a:p>
          <a:p>
            <a:r>
              <a:rPr lang="it-IT"/>
              <a:t>Regole sul part time orizzontale e verticale o misto</a:t>
            </a:r>
          </a:p>
          <a:p>
            <a:r>
              <a:rPr lang="it-IT"/>
              <a:t>Proporzionalità del trattamento economico, fatti salvi la incentivazione della performance, ivi compresa la «realizzazione di progetti»</a:t>
            </a:r>
          </a:p>
        </p:txBody>
      </p:sp>
      <p:sp>
        <p:nvSpPr>
          <p:cNvPr id="4" name="Segnaposto piè di pagina 3">
            <a:extLst>
              <a:ext uri="{FF2B5EF4-FFF2-40B4-BE49-F238E27FC236}">
                <a16:creationId xmlns:a16="http://schemas.microsoft.com/office/drawing/2014/main" id="{916ED614-9692-1573-CEB8-F72E88DBEB44}"/>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0A34CD7A-6B97-E712-5C1B-DF19F541F12B}"/>
              </a:ext>
            </a:extLst>
          </p:cNvPr>
          <p:cNvSpPr>
            <a:spLocks noGrp="1"/>
          </p:cNvSpPr>
          <p:nvPr>
            <p:ph type="sldNum" sz="quarter" idx="12"/>
          </p:nvPr>
        </p:nvSpPr>
        <p:spPr/>
        <p:txBody>
          <a:bodyPr/>
          <a:lstStyle/>
          <a:p>
            <a:fld id="{69E57DC2-970A-4B3E-BB1C-7A09969E49DF}" type="slidenum">
              <a:rPr lang="en-US" smtClean="0"/>
              <a:t>28</a:t>
            </a:fld>
            <a:endParaRPr lang="en-US"/>
          </a:p>
        </p:txBody>
      </p:sp>
    </p:spTree>
    <p:extLst>
      <p:ext uri="{BB962C8B-B14F-4D97-AF65-F5344CB8AC3E}">
        <p14:creationId xmlns:p14="http://schemas.microsoft.com/office/powerpoint/2010/main" val="1470568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7CAA89-EAB2-9259-FD12-F3675BCB8B2D}"/>
              </a:ext>
            </a:extLst>
          </p:cNvPr>
          <p:cNvSpPr>
            <a:spLocks noGrp="1"/>
          </p:cNvSpPr>
          <p:nvPr>
            <p:ph type="title"/>
          </p:nvPr>
        </p:nvSpPr>
        <p:spPr/>
        <p:txBody>
          <a:bodyPr/>
          <a:lstStyle/>
          <a:p>
            <a:r>
              <a:rPr lang="it-IT"/>
              <a:t>Trattamento economico</a:t>
            </a:r>
          </a:p>
        </p:txBody>
      </p:sp>
      <p:sp>
        <p:nvSpPr>
          <p:cNvPr id="3" name="Segnaposto contenuto 2">
            <a:extLst>
              <a:ext uri="{FF2B5EF4-FFF2-40B4-BE49-F238E27FC236}">
                <a16:creationId xmlns:a16="http://schemas.microsoft.com/office/drawing/2014/main" id="{8C375295-4E37-5C63-03AE-4F1138B01AC5}"/>
              </a:ext>
            </a:extLst>
          </p:cNvPr>
          <p:cNvSpPr>
            <a:spLocks noGrp="1"/>
          </p:cNvSpPr>
          <p:nvPr>
            <p:ph idx="1"/>
          </p:nvPr>
        </p:nvSpPr>
        <p:spPr/>
        <p:txBody>
          <a:bodyPr/>
          <a:lstStyle/>
          <a:p>
            <a:r>
              <a:rPr lang="it-IT"/>
              <a:t>Erogazione degli aumenti con le decorrenze previste dal CCNL; essi sono comprensivi della indennità di vacanza contrattuale per tale triennio e della sua maggiorazione</a:t>
            </a:r>
          </a:p>
          <a:p>
            <a:r>
              <a:rPr lang="it-IT"/>
              <a:t>Effetti degli aumenti del tabellare sugli istituti connessi dalla data di entrata in vigore (quindi diritto alla erogazione degli arretrati)</a:t>
            </a:r>
          </a:p>
          <a:p>
            <a:r>
              <a:rPr lang="it-IT"/>
              <a:t>Effetti dei miglioramenti sul trattamento pensionistico per intero per tutti i cessati nel triennio</a:t>
            </a:r>
          </a:p>
          <a:p>
            <a:r>
              <a:rPr lang="it-IT"/>
              <a:t>Effetti dei miglioramenti sul trattamento di fine rapporto per i cessati in data successiva alla loro entrata in vigore</a:t>
            </a:r>
          </a:p>
        </p:txBody>
      </p:sp>
      <p:sp>
        <p:nvSpPr>
          <p:cNvPr id="4" name="Segnaposto piè di pagina 3">
            <a:extLst>
              <a:ext uri="{FF2B5EF4-FFF2-40B4-BE49-F238E27FC236}">
                <a16:creationId xmlns:a16="http://schemas.microsoft.com/office/drawing/2014/main" id="{4A771E54-526F-9058-F0C9-F3A1865D325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C8507B77-B0A2-5727-7DE0-6078E3ACBFCC}"/>
              </a:ext>
            </a:extLst>
          </p:cNvPr>
          <p:cNvSpPr>
            <a:spLocks noGrp="1"/>
          </p:cNvSpPr>
          <p:nvPr>
            <p:ph type="sldNum" sz="quarter" idx="12"/>
          </p:nvPr>
        </p:nvSpPr>
        <p:spPr/>
        <p:txBody>
          <a:bodyPr/>
          <a:lstStyle/>
          <a:p>
            <a:fld id="{69E57DC2-970A-4B3E-BB1C-7A09969E49DF}" type="slidenum">
              <a:rPr lang="en-US" smtClean="0"/>
              <a:t>29</a:t>
            </a:fld>
            <a:endParaRPr lang="en-US"/>
          </a:p>
        </p:txBody>
      </p:sp>
    </p:spTree>
    <p:extLst>
      <p:ext uri="{BB962C8B-B14F-4D97-AF65-F5344CB8AC3E}">
        <p14:creationId xmlns:p14="http://schemas.microsoft.com/office/powerpoint/2010/main" val="13030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BBD678-3466-1EAC-4862-D87B6344AC9C}"/>
              </a:ext>
            </a:extLst>
          </p:cNvPr>
          <p:cNvSpPr>
            <a:spLocks noGrp="1"/>
          </p:cNvSpPr>
          <p:nvPr>
            <p:ph type="title"/>
          </p:nvPr>
        </p:nvSpPr>
        <p:spPr/>
        <p:txBody>
          <a:bodyPr/>
          <a:lstStyle/>
          <a:p>
            <a:r>
              <a:rPr lang="it-IT"/>
              <a:t>Il carattere</a:t>
            </a:r>
          </a:p>
        </p:txBody>
      </p:sp>
      <p:sp>
        <p:nvSpPr>
          <p:cNvPr id="3" name="Segnaposto contenuto 2">
            <a:extLst>
              <a:ext uri="{FF2B5EF4-FFF2-40B4-BE49-F238E27FC236}">
                <a16:creationId xmlns:a16="http://schemas.microsoft.com/office/drawing/2014/main" id="{954F7545-36BC-0744-C6C1-F9288BF3829C}"/>
              </a:ext>
            </a:extLst>
          </p:cNvPr>
          <p:cNvSpPr>
            <a:spLocks noGrp="1"/>
          </p:cNvSpPr>
          <p:nvPr>
            <p:ph idx="1"/>
          </p:nvPr>
        </p:nvSpPr>
        <p:spPr/>
        <p:txBody>
          <a:bodyPr>
            <a:normAutofit fontScale="92500" lnSpcReduction="20000"/>
          </a:bodyPr>
          <a:lstStyle/>
          <a:p>
            <a:r>
              <a:rPr lang="it-IT" dirty="0"/>
              <a:t>Contratto che arriva con molto ritardo</a:t>
            </a:r>
          </a:p>
          <a:p>
            <a:r>
              <a:rPr lang="it-IT" dirty="0"/>
              <a:t>Miglioramenti economici per l’Aran: incrementi retributivi medi mensili lordi di €136,76 per tredici mensilità, pari al 5,78% sul monte salari 2021, che integrato dello 0,22% per il trattamento accessorio arriva a circa 140 euro mensili</a:t>
            </a:r>
          </a:p>
          <a:p>
            <a:r>
              <a:rPr lang="it-IT" dirty="0"/>
              <a:t>Si devono sottolineare le novità sulle relazioni sindacali, sulle gestioni associate, sugli enti senza le dirigenza, sulla possibile riduzione dei giorni di lavoro settimanali: non vi sono complessivamente novità stravolgenti</a:t>
            </a:r>
          </a:p>
          <a:p>
            <a:r>
              <a:rPr lang="it-IT" dirty="0"/>
              <a:t>Per l’articolo 3, comma 4 ter, </a:t>
            </a:r>
            <a:r>
              <a:rPr lang="it-IT" dirty="0" err="1"/>
              <a:t>d.l.</a:t>
            </a:r>
            <a:r>
              <a:rPr lang="it-IT" dirty="0"/>
              <a:t> 36/2022 gli arretrati derivanti dall’applicazione dei CCNL sono in deroga rispetto al tetto di spesa del personale di cui all’articolo 33 del </a:t>
            </a:r>
            <a:r>
              <a:rPr lang="it-IT" dirty="0" err="1"/>
              <a:t>d.l.</a:t>
            </a:r>
            <a:r>
              <a:rPr lang="it-IT" dirty="0"/>
              <a:t> n. 34/2019</a:t>
            </a:r>
          </a:p>
          <a:p>
            <a:r>
              <a:rPr lang="it-IT" dirty="0"/>
              <a:t>Tutti gli aumenti previsti sul fondo per la contrattazione decentrata vanno in deroga dal tetto di spesa del personale di cui ai commi da 557 a 562 della legge n. 296/2006</a:t>
            </a:r>
          </a:p>
        </p:txBody>
      </p:sp>
      <p:sp>
        <p:nvSpPr>
          <p:cNvPr id="4" name="Segnaposto piè di pagina 3">
            <a:extLst>
              <a:ext uri="{FF2B5EF4-FFF2-40B4-BE49-F238E27FC236}">
                <a16:creationId xmlns:a16="http://schemas.microsoft.com/office/drawing/2014/main" id="{6691E4E1-340C-E883-8E35-0012B6D742B0}"/>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486746F9-A059-A5E6-EB0E-E4856FCA5406}"/>
              </a:ext>
            </a:extLst>
          </p:cNvPr>
          <p:cNvSpPr>
            <a:spLocks noGrp="1"/>
          </p:cNvSpPr>
          <p:nvPr>
            <p:ph type="sldNum" sz="quarter" idx="12"/>
          </p:nvPr>
        </p:nvSpPr>
        <p:spPr/>
        <p:txBody>
          <a:bodyPr/>
          <a:lstStyle/>
          <a:p>
            <a:fld id="{69E57DC2-970A-4B3E-BB1C-7A09969E49DF}" type="slidenum">
              <a:rPr lang="en-US" smtClean="0"/>
              <a:t>3</a:t>
            </a:fld>
            <a:endParaRPr lang="en-US"/>
          </a:p>
        </p:txBody>
      </p:sp>
    </p:spTree>
    <p:extLst>
      <p:ext uri="{BB962C8B-B14F-4D97-AF65-F5344CB8AC3E}">
        <p14:creationId xmlns:p14="http://schemas.microsoft.com/office/powerpoint/2010/main" val="26095039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8C4DAD-F985-87C8-0CDA-1CBED3593972}"/>
              </a:ext>
            </a:extLst>
          </p:cNvPr>
          <p:cNvSpPr>
            <a:spLocks noGrp="1"/>
          </p:cNvSpPr>
          <p:nvPr>
            <p:ph type="title"/>
          </p:nvPr>
        </p:nvSpPr>
        <p:spPr/>
        <p:txBody>
          <a:bodyPr/>
          <a:lstStyle/>
          <a:p>
            <a:r>
              <a:rPr lang="it-IT"/>
              <a:t>Il fondo per la contrattazione decentrata</a:t>
            </a:r>
          </a:p>
        </p:txBody>
      </p:sp>
      <p:sp>
        <p:nvSpPr>
          <p:cNvPr id="3" name="Segnaposto contenuto 2">
            <a:extLst>
              <a:ext uri="{FF2B5EF4-FFF2-40B4-BE49-F238E27FC236}">
                <a16:creationId xmlns:a16="http://schemas.microsoft.com/office/drawing/2014/main" id="{B922E0BA-C2AB-3320-6D63-62FB004F4B15}"/>
              </a:ext>
            </a:extLst>
          </p:cNvPr>
          <p:cNvSpPr>
            <a:spLocks noGrp="1"/>
          </p:cNvSpPr>
          <p:nvPr>
            <p:ph idx="1"/>
          </p:nvPr>
        </p:nvSpPr>
        <p:spPr/>
        <p:txBody>
          <a:bodyPr/>
          <a:lstStyle/>
          <a:p>
            <a:r>
              <a:rPr lang="it-IT"/>
              <a:t>Confermate le regole dettate dagli artt. 67 CCNL 21.5.2018 e 79 CCNL 16.11.2022</a:t>
            </a:r>
          </a:p>
          <a:p>
            <a:r>
              <a:rPr lang="it-IT"/>
              <a:t>Aumento della parte stabile del fondo dello 0,14% del monte salari 2021: voce obbligatoria ed in deroga al tetto del salario accessorio del 2016. Incremento con decorrenza 1.1.2024</a:t>
            </a:r>
          </a:p>
          <a:p>
            <a:r>
              <a:rPr lang="it-IT"/>
              <a:t>Possibile l’aumento della parte variabile e delle risorse per le elevate qualificazioni fino allo 0,22% del monte del 2021. Aumento con decorrenza 1.1.2025 ed in deroga al tetto del salario accessorio del 2016. Ripartizione proporzionale alla incidenza del fondo e delle risorse per le elevate qualificazioni nell’anno 2024</a:t>
            </a:r>
          </a:p>
          <a:p>
            <a:r>
              <a:rPr lang="it-IT"/>
              <a:t>Aumento possibile della parte stabile del fondo in applicazione dell’art. 14, comma 1 bis, del </a:t>
            </a:r>
            <a:r>
              <a:rPr lang="it-IT" err="1"/>
              <a:t>d.l.</a:t>
            </a:r>
            <a:r>
              <a:rPr lang="it-IT"/>
              <a:t> n. 25/2025</a:t>
            </a:r>
          </a:p>
        </p:txBody>
      </p:sp>
      <p:sp>
        <p:nvSpPr>
          <p:cNvPr id="4" name="Segnaposto piè di pagina 3">
            <a:extLst>
              <a:ext uri="{FF2B5EF4-FFF2-40B4-BE49-F238E27FC236}">
                <a16:creationId xmlns:a16="http://schemas.microsoft.com/office/drawing/2014/main" id="{F8AFDE4B-31EF-057B-7207-1BC4943E175E}"/>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E76D1453-8B68-7453-DC0A-B4D0DC3CF741}"/>
              </a:ext>
            </a:extLst>
          </p:cNvPr>
          <p:cNvSpPr>
            <a:spLocks noGrp="1"/>
          </p:cNvSpPr>
          <p:nvPr>
            <p:ph type="sldNum" sz="quarter" idx="12"/>
          </p:nvPr>
        </p:nvSpPr>
        <p:spPr/>
        <p:txBody>
          <a:bodyPr/>
          <a:lstStyle/>
          <a:p>
            <a:fld id="{69E57DC2-970A-4B3E-BB1C-7A09969E49DF}" type="slidenum">
              <a:rPr lang="en-US" smtClean="0"/>
              <a:t>30</a:t>
            </a:fld>
            <a:endParaRPr lang="en-US"/>
          </a:p>
        </p:txBody>
      </p:sp>
    </p:spTree>
    <p:extLst>
      <p:ext uri="{BB962C8B-B14F-4D97-AF65-F5344CB8AC3E}">
        <p14:creationId xmlns:p14="http://schemas.microsoft.com/office/powerpoint/2010/main" val="30731138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652DCD-CF6A-34B4-D788-FC6243D678A2}"/>
              </a:ext>
            </a:extLst>
          </p:cNvPr>
          <p:cNvSpPr>
            <a:spLocks noGrp="1"/>
          </p:cNvSpPr>
          <p:nvPr>
            <p:ph type="title"/>
          </p:nvPr>
        </p:nvSpPr>
        <p:spPr/>
        <p:txBody>
          <a:bodyPr>
            <a:normAutofit fontScale="90000"/>
          </a:bodyPr>
          <a:lstStyle/>
          <a:p>
            <a:r>
              <a:rPr lang="it-IT"/>
              <a:t>Utilizzo del fondo, parziale conglobamento della indennità di comparto</a:t>
            </a:r>
          </a:p>
        </p:txBody>
      </p:sp>
      <p:sp>
        <p:nvSpPr>
          <p:cNvPr id="3" name="Segnaposto contenuto 2">
            <a:extLst>
              <a:ext uri="{FF2B5EF4-FFF2-40B4-BE49-F238E27FC236}">
                <a16:creationId xmlns:a16="http://schemas.microsoft.com/office/drawing/2014/main" id="{E9B668B6-49BC-6074-14D7-DFBBADD727A4}"/>
              </a:ext>
            </a:extLst>
          </p:cNvPr>
          <p:cNvSpPr>
            <a:spLocks noGrp="1"/>
          </p:cNvSpPr>
          <p:nvPr>
            <p:ph idx="1"/>
          </p:nvPr>
        </p:nvSpPr>
        <p:spPr/>
        <p:txBody>
          <a:bodyPr/>
          <a:lstStyle/>
          <a:p>
            <a:r>
              <a:rPr lang="it-IT"/>
              <a:t>Indicazione degli istituti contrattuali</a:t>
            </a:r>
          </a:p>
          <a:p>
            <a:r>
              <a:rPr lang="it-IT"/>
              <a:t>Le indennità per le condizioni di lavoro e per il servizio esterno sono fissate nella cifra minima di 2 euro per ogni giornate di effettiva prestazione</a:t>
            </a:r>
          </a:p>
          <a:p>
            <a:r>
              <a:rPr lang="it-IT"/>
              <a:t>Dallo 1 gennaio 2026 conglobamento nel trattamento economico fondamentale di una quota della indennità di comparto; rimane interamente a carico del fondo la quota residua. Dalla stessa data aumento del trattamento economico fondamentale</a:t>
            </a:r>
          </a:p>
          <a:p>
            <a:r>
              <a:rPr lang="it-IT"/>
              <a:t>Dallo 1 gennaio dell’anno successivo a quello di sottoscrizione della ipotesi riduzione in misura corrispondente del fondo per la contrattazione decentrata, anche per il personale a tempo determinato e senza che ciò consenta il rimpinguamento del fondo per restare nel tetto del salario accessorio 2016</a:t>
            </a:r>
          </a:p>
        </p:txBody>
      </p:sp>
      <p:sp>
        <p:nvSpPr>
          <p:cNvPr id="4" name="Segnaposto piè di pagina 3">
            <a:extLst>
              <a:ext uri="{FF2B5EF4-FFF2-40B4-BE49-F238E27FC236}">
                <a16:creationId xmlns:a16="http://schemas.microsoft.com/office/drawing/2014/main" id="{3AD35843-781F-7BCF-AD3E-D7CE48F0E211}"/>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9A76E27-0679-20BD-21B6-F7868E69F8A7}"/>
              </a:ext>
            </a:extLst>
          </p:cNvPr>
          <p:cNvSpPr>
            <a:spLocks noGrp="1"/>
          </p:cNvSpPr>
          <p:nvPr>
            <p:ph type="sldNum" sz="quarter" idx="12"/>
          </p:nvPr>
        </p:nvSpPr>
        <p:spPr/>
        <p:txBody>
          <a:bodyPr/>
          <a:lstStyle/>
          <a:p>
            <a:fld id="{69E57DC2-970A-4B3E-BB1C-7A09969E49DF}" type="slidenum">
              <a:rPr lang="en-US" smtClean="0"/>
              <a:t>31</a:t>
            </a:fld>
            <a:endParaRPr lang="en-US"/>
          </a:p>
        </p:txBody>
      </p:sp>
    </p:spTree>
    <p:extLst>
      <p:ext uri="{BB962C8B-B14F-4D97-AF65-F5344CB8AC3E}">
        <p14:creationId xmlns:p14="http://schemas.microsoft.com/office/powerpoint/2010/main" val="1912892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A2E340-3E1A-28D6-19CC-C6B586B2C9FB}"/>
              </a:ext>
            </a:extLst>
          </p:cNvPr>
          <p:cNvSpPr>
            <a:spLocks noGrp="1"/>
          </p:cNvSpPr>
          <p:nvPr>
            <p:ph type="title"/>
          </p:nvPr>
        </p:nvSpPr>
        <p:spPr/>
        <p:txBody>
          <a:bodyPr/>
          <a:lstStyle/>
          <a:p>
            <a:r>
              <a:rPr lang="it-IT"/>
              <a:t>Le dichiarazioni congiunte/1</a:t>
            </a:r>
          </a:p>
        </p:txBody>
      </p:sp>
      <p:sp>
        <p:nvSpPr>
          <p:cNvPr id="3" name="Segnaposto contenuto 2">
            <a:extLst>
              <a:ext uri="{FF2B5EF4-FFF2-40B4-BE49-F238E27FC236}">
                <a16:creationId xmlns:a16="http://schemas.microsoft.com/office/drawing/2014/main" id="{F12CB2A8-0E27-7766-E164-4FA284EC44BB}"/>
              </a:ext>
            </a:extLst>
          </p:cNvPr>
          <p:cNvSpPr>
            <a:spLocks noGrp="1"/>
          </p:cNvSpPr>
          <p:nvPr>
            <p:ph idx="1"/>
          </p:nvPr>
        </p:nvSpPr>
        <p:spPr/>
        <p:txBody>
          <a:bodyPr>
            <a:normAutofit/>
          </a:bodyPr>
          <a:lstStyle/>
          <a:p>
            <a:r>
              <a:rPr lang="it-IT"/>
              <a:t>N. 1: «necessario che tutti gli elementi retributivi siano chiaramente indicati e rappresentati e che sia data una specifica evidenza ai differenziali stipendiali, indicandola come voce stipendiale caratterizzata da fissità e continuità»</a:t>
            </a:r>
          </a:p>
          <a:p>
            <a:r>
              <a:rPr lang="it-IT"/>
              <a:t>N. 2: auspicio «di uniforme definizione delle fasce orarie considerate ai fini della maturazione dei requisiti per fruire dei buoni pasto: prestazioni mattutine (dalle ore 6.01 alle ore 13.00), prestazioni pomeridiane (dalle ore 13.01 alle ore 19.00), prestazioni serali (dalle ore 19.01 alle ore 21.59) e prestazioni notturne (dalle ore 22 alle ore 6)</a:t>
            </a:r>
          </a:p>
          <a:p>
            <a:r>
              <a:rPr lang="it-IT"/>
              <a:t>N. 3: in caso di contrattazione territoriale auspicio a che essa preveda la ripartizione del fondo su base triennale</a:t>
            </a:r>
          </a:p>
          <a:p>
            <a:endParaRPr lang="it-IT"/>
          </a:p>
          <a:p>
            <a:endParaRPr lang="it-IT"/>
          </a:p>
          <a:p>
            <a:endParaRPr lang="it-IT"/>
          </a:p>
        </p:txBody>
      </p:sp>
      <p:sp>
        <p:nvSpPr>
          <p:cNvPr id="4" name="Segnaposto piè di pagina 3">
            <a:extLst>
              <a:ext uri="{FF2B5EF4-FFF2-40B4-BE49-F238E27FC236}">
                <a16:creationId xmlns:a16="http://schemas.microsoft.com/office/drawing/2014/main" id="{29FAEC08-AE0B-91A5-2949-4C944188F80B}"/>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9800CC20-3D0F-E7B6-7482-0FD662FFACFD}"/>
              </a:ext>
            </a:extLst>
          </p:cNvPr>
          <p:cNvSpPr>
            <a:spLocks noGrp="1"/>
          </p:cNvSpPr>
          <p:nvPr>
            <p:ph type="sldNum" sz="quarter" idx="12"/>
          </p:nvPr>
        </p:nvSpPr>
        <p:spPr/>
        <p:txBody>
          <a:bodyPr/>
          <a:lstStyle/>
          <a:p>
            <a:fld id="{69E57DC2-970A-4B3E-BB1C-7A09969E49DF}" type="slidenum">
              <a:rPr lang="en-US" smtClean="0"/>
              <a:t>32</a:t>
            </a:fld>
            <a:endParaRPr lang="en-US"/>
          </a:p>
        </p:txBody>
      </p:sp>
    </p:spTree>
    <p:extLst>
      <p:ext uri="{BB962C8B-B14F-4D97-AF65-F5344CB8AC3E}">
        <p14:creationId xmlns:p14="http://schemas.microsoft.com/office/powerpoint/2010/main" val="4187168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D2ACFD-454D-7200-AE99-EF186564DC8A}"/>
              </a:ext>
            </a:extLst>
          </p:cNvPr>
          <p:cNvSpPr>
            <a:spLocks noGrp="1"/>
          </p:cNvSpPr>
          <p:nvPr>
            <p:ph type="title"/>
          </p:nvPr>
        </p:nvSpPr>
        <p:spPr/>
        <p:txBody>
          <a:bodyPr/>
          <a:lstStyle/>
          <a:p>
            <a:r>
              <a:rPr lang="it-IT"/>
              <a:t>Le dichiarazioni congiunte/2</a:t>
            </a:r>
          </a:p>
        </p:txBody>
      </p:sp>
      <p:sp>
        <p:nvSpPr>
          <p:cNvPr id="3" name="Segnaposto contenuto 2">
            <a:extLst>
              <a:ext uri="{FF2B5EF4-FFF2-40B4-BE49-F238E27FC236}">
                <a16:creationId xmlns:a16="http://schemas.microsoft.com/office/drawing/2014/main" id="{3AA83FBD-57C1-4AAE-2B99-B4C82ED6B019}"/>
              </a:ext>
            </a:extLst>
          </p:cNvPr>
          <p:cNvSpPr>
            <a:spLocks noGrp="1"/>
          </p:cNvSpPr>
          <p:nvPr>
            <p:ph idx="1"/>
          </p:nvPr>
        </p:nvSpPr>
        <p:spPr/>
        <p:txBody>
          <a:bodyPr>
            <a:normAutofit/>
          </a:bodyPr>
          <a:lstStyle/>
          <a:p>
            <a:r>
              <a:rPr lang="it-IT"/>
              <a:t>N. 4: avvio di un confronto con il Ministro per la PA su: graduale superamento dei tetti per il trattamento economico accessorio in tutti i comparti di contrattazione, welfare integrativo, agevolazioni fiscali sui premi di produttività, strumenti normativi per lo sviluppo delle carriere, formazione, rafforzamento degli istituti partecipativi nell’ambito delle relazioni sindacali</a:t>
            </a:r>
          </a:p>
          <a:p>
            <a:r>
              <a:rPr lang="it-IT"/>
              <a:t>N. 5: Avvio rapido delle trattative per il rinnovo del CCNL 2025/2027 ed impegno a «concludere tali trattative entro il 2026, anche mediante anticipazione della sola parte economica» per «rendere effettivi gli incrementi retributivi così definiti, nonché garantire continuità, e se possibile, contestualità tra gli incrementi retributivi relativi al triennio 2022-2024 e quelli del successivo triennio 2025-2027». Di conseguenza interlocuzione dell’Aran con il comitato di settore</a:t>
            </a:r>
          </a:p>
        </p:txBody>
      </p:sp>
      <p:sp>
        <p:nvSpPr>
          <p:cNvPr id="4" name="Segnaposto piè di pagina 3">
            <a:extLst>
              <a:ext uri="{FF2B5EF4-FFF2-40B4-BE49-F238E27FC236}">
                <a16:creationId xmlns:a16="http://schemas.microsoft.com/office/drawing/2014/main" id="{EB2C5D83-64B5-CD4F-747C-4C2066DCDF13}"/>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356AEF1F-DCFF-DA46-40AB-B40F6EC7DA2B}"/>
              </a:ext>
            </a:extLst>
          </p:cNvPr>
          <p:cNvSpPr>
            <a:spLocks noGrp="1"/>
          </p:cNvSpPr>
          <p:nvPr>
            <p:ph type="sldNum" sz="quarter" idx="12"/>
          </p:nvPr>
        </p:nvSpPr>
        <p:spPr/>
        <p:txBody>
          <a:bodyPr/>
          <a:lstStyle/>
          <a:p>
            <a:fld id="{69E57DC2-970A-4B3E-BB1C-7A09969E49DF}" type="slidenum">
              <a:rPr lang="en-US" smtClean="0"/>
              <a:t>33</a:t>
            </a:fld>
            <a:endParaRPr lang="en-US"/>
          </a:p>
        </p:txBody>
      </p:sp>
    </p:spTree>
    <p:extLst>
      <p:ext uri="{BB962C8B-B14F-4D97-AF65-F5344CB8AC3E}">
        <p14:creationId xmlns:p14="http://schemas.microsoft.com/office/powerpoint/2010/main" val="1793012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E7F587-5622-C011-B6A5-EC95894CD1F5}"/>
              </a:ext>
            </a:extLst>
          </p:cNvPr>
          <p:cNvSpPr>
            <a:spLocks noGrp="1"/>
          </p:cNvSpPr>
          <p:nvPr>
            <p:ph type="title"/>
          </p:nvPr>
        </p:nvSpPr>
        <p:spPr/>
        <p:txBody>
          <a:bodyPr/>
          <a:lstStyle/>
          <a:p>
            <a:r>
              <a:rPr lang="it-IT"/>
              <a:t>LE CONSEGUENZE DELLA MANCATA FIRMA DA PARTE DELLA CGIL</a:t>
            </a:r>
          </a:p>
        </p:txBody>
      </p:sp>
      <p:sp>
        <p:nvSpPr>
          <p:cNvPr id="3" name="Segnaposto contenuto 2">
            <a:extLst>
              <a:ext uri="{FF2B5EF4-FFF2-40B4-BE49-F238E27FC236}">
                <a16:creationId xmlns:a16="http://schemas.microsoft.com/office/drawing/2014/main" id="{123BA3E9-1D26-C8C2-1262-A43174AA06BA}"/>
              </a:ext>
            </a:extLst>
          </p:cNvPr>
          <p:cNvSpPr>
            <a:spLocks noGrp="1"/>
          </p:cNvSpPr>
          <p:nvPr>
            <p:ph idx="1"/>
          </p:nvPr>
        </p:nvSpPr>
        <p:spPr/>
        <p:txBody>
          <a:bodyPr>
            <a:normAutofit lnSpcReduction="10000"/>
          </a:bodyPr>
          <a:lstStyle/>
          <a:p>
            <a:r>
              <a:rPr lang="it-IT" dirty="0"/>
              <a:t>Dalla stipula del CCNL la Cgil non è più tra i soggetti sindacali previsti dal CCNL</a:t>
            </a:r>
          </a:p>
          <a:p>
            <a:r>
              <a:rPr lang="it-IT" dirty="0"/>
              <a:t>Mancata partecipazione alla contrattazione decentrata</a:t>
            </a:r>
          </a:p>
          <a:p>
            <a:r>
              <a:rPr lang="it-IT" dirty="0"/>
              <a:t>Mancato invio delle informazioni preventive</a:t>
            </a:r>
          </a:p>
          <a:p>
            <a:r>
              <a:rPr lang="it-IT" dirty="0"/>
              <a:t>Mancata partecipazione ai confronti</a:t>
            </a:r>
          </a:p>
          <a:p>
            <a:r>
              <a:rPr lang="it-IT" dirty="0"/>
              <a:t>Queste esclusioni non si estendono ai componenti le RSU che sono stati eletti nelle liste di questa organizzazione sindacale</a:t>
            </a:r>
          </a:p>
          <a:p>
            <a:r>
              <a:rPr lang="it-IT" dirty="0"/>
              <a:t>Mancata presenza nell’organismo paritetico per l’innovazione</a:t>
            </a:r>
          </a:p>
          <a:p>
            <a:r>
              <a:rPr lang="it-IT" dirty="0"/>
              <a:t>Il parere Aran 36815</a:t>
            </a:r>
          </a:p>
          <a:p>
            <a:r>
              <a:rPr lang="it-IT" dirty="0"/>
              <a:t>Il parere Aran 36585 sui contrasti tra RSU ed organizzazioni sindacali</a:t>
            </a:r>
          </a:p>
        </p:txBody>
      </p:sp>
      <p:sp>
        <p:nvSpPr>
          <p:cNvPr id="4" name="Segnaposto piè di pagina 3">
            <a:extLst>
              <a:ext uri="{FF2B5EF4-FFF2-40B4-BE49-F238E27FC236}">
                <a16:creationId xmlns:a16="http://schemas.microsoft.com/office/drawing/2014/main" id="{001882D7-A9F2-A6C7-FEAF-B68955C444D9}"/>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276C45DC-1D4C-ADB1-1532-3E62D829ED77}"/>
              </a:ext>
            </a:extLst>
          </p:cNvPr>
          <p:cNvSpPr>
            <a:spLocks noGrp="1"/>
          </p:cNvSpPr>
          <p:nvPr>
            <p:ph type="sldNum" sz="quarter" idx="12"/>
          </p:nvPr>
        </p:nvSpPr>
        <p:spPr/>
        <p:txBody>
          <a:bodyPr/>
          <a:lstStyle/>
          <a:p>
            <a:fld id="{69E57DC2-970A-4B3E-BB1C-7A09969E49DF}" type="slidenum">
              <a:rPr lang="en-US" smtClean="0"/>
              <a:t>4</a:t>
            </a:fld>
            <a:endParaRPr lang="en-US"/>
          </a:p>
        </p:txBody>
      </p:sp>
    </p:spTree>
    <p:extLst>
      <p:ext uri="{BB962C8B-B14F-4D97-AF65-F5344CB8AC3E}">
        <p14:creationId xmlns:p14="http://schemas.microsoft.com/office/powerpoint/2010/main" val="2625669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D9D8B0-F55B-2146-C972-62AB89EBF933}"/>
              </a:ext>
            </a:extLst>
          </p:cNvPr>
          <p:cNvSpPr>
            <a:spLocks noGrp="1"/>
          </p:cNvSpPr>
          <p:nvPr>
            <p:ph type="title"/>
          </p:nvPr>
        </p:nvSpPr>
        <p:spPr/>
        <p:txBody>
          <a:bodyPr/>
          <a:lstStyle/>
          <a:p>
            <a:r>
              <a:rPr lang="it-IT"/>
              <a:t>GLI ADEMPIMENTI IMMEDIATI</a:t>
            </a:r>
          </a:p>
        </p:txBody>
      </p:sp>
      <p:sp>
        <p:nvSpPr>
          <p:cNvPr id="3" name="Segnaposto contenuto 2">
            <a:extLst>
              <a:ext uri="{FF2B5EF4-FFF2-40B4-BE49-F238E27FC236}">
                <a16:creationId xmlns:a16="http://schemas.microsoft.com/office/drawing/2014/main" id="{3C7A8E42-511E-32C9-B42F-563C33F14344}"/>
              </a:ext>
            </a:extLst>
          </p:cNvPr>
          <p:cNvSpPr>
            <a:spLocks noGrp="1"/>
          </p:cNvSpPr>
          <p:nvPr>
            <p:ph idx="1"/>
          </p:nvPr>
        </p:nvSpPr>
        <p:spPr/>
        <p:txBody>
          <a:bodyPr>
            <a:normAutofit fontScale="85000" lnSpcReduction="20000"/>
          </a:bodyPr>
          <a:lstStyle/>
          <a:p>
            <a:r>
              <a:rPr lang="it-IT"/>
              <a:t>Entro i 30 giorni successivi le PA devono dare corso alla erogazione dei miglioramenti</a:t>
            </a:r>
          </a:p>
          <a:p>
            <a:r>
              <a:rPr lang="it-IT"/>
              <a:t>Entri 30 giorni successivi occorre dare corso alla corresponsione degli arretrati (verifica della presenza di debiti fiscali nel caso di superamento dei 2.500 euro)</a:t>
            </a:r>
          </a:p>
          <a:p>
            <a:r>
              <a:rPr lang="it-IT"/>
              <a:t>Ricalcolo delle indennità basate sul trattamento economico fondamentale erogate</a:t>
            </a:r>
          </a:p>
          <a:p>
            <a:r>
              <a:rPr lang="it-IT"/>
              <a:t>Ricalcolo del trattamento economico del personale cessato</a:t>
            </a:r>
          </a:p>
          <a:p>
            <a:r>
              <a:rPr lang="it-IT"/>
              <a:t>Conglobamento di una quota della indennità di comparto nel trattamento economico fondamentale</a:t>
            </a:r>
          </a:p>
          <a:p>
            <a:r>
              <a:rPr lang="it-IT"/>
              <a:t>Entro i 30 giorni successivi le PA devono nominare la delegazione trattante di parte pubblica ed il suo presidente</a:t>
            </a:r>
          </a:p>
          <a:p>
            <a:r>
              <a:rPr lang="it-IT"/>
              <a:t>Occorre dare corso alla pubblicazione del codice disciplinare con le modifiche apportate dal contratto</a:t>
            </a:r>
          </a:p>
          <a:p>
            <a:r>
              <a:rPr lang="it-IT"/>
              <a:t>Entro i 30 giorni successivi successivi le PA interessate devono dare corso alla istituzione dello organismo paritetico per l’innovazione </a:t>
            </a:r>
          </a:p>
          <a:p>
            <a:endParaRPr lang="it-IT"/>
          </a:p>
        </p:txBody>
      </p:sp>
      <p:sp>
        <p:nvSpPr>
          <p:cNvPr id="4" name="Segnaposto piè di pagina 3">
            <a:extLst>
              <a:ext uri="{FF2B5EF4-FFF2-40B4-BE49-F238E27FC236}">
                <a16:creationId xmlns:a16="http://schemas.microsoft.com/office/drawing/2014/main" id="{0332969B-F4C6-01F7-2CC3-6917D890D88D}"/>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FB3E60F7-4698-3E30-E7D9-A159BE843310}"/>
              </a:ext>
            </a:extLst>
          </p:cNvPr>
          <p:cNvSpPr>
            <a:spLocks noGrp="1"/>
          </p:cNvSpPr>
          <p:nvPr>
            <p:ph type="sldNum" sz="quarter" idx="12"/>
          </p:nvPr>
        </p:nvSpPr>
        <p:spPr/>
        <p:txBody>
          <a:bodyPr/>
          <a:lstStyle/>
          <a:p>
            <a:fld id="{69E57DC2-970A-4B3E-BB1C-7A09969E49DF}" type="slidenum">
              <a:rPr lang="en-US" smtClean="0"/>
              <a:t>5</a:t>
            </a:fld>
            <a:endParaRPr lang="en-US"/>
          </a:p>
        </p:txBody>
      </p:sp>
    </p:spTree>
    <p:extLst>
      <p:ext uri="{BB962C8B-B14F-4D97-AF65-F5344CB8AC3E}">
        <p14:creationId xmlns:p14="http://schemas.microsoft.com/office/powerpoint/2010/main" val="1547479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7C1DB4-4080-ADC6-1CE0-62B7F04A10D9}"/>
              </a:ext>
            </a:extLst>
          </p:cNvPr>
          <p:cNvSpPr>
            <a:spLocks noGrp="1"/>
          </p:cNvSpPr>
          <p:nvPr>
            <p:ph type="title"/>
          </p:nvPr>
        </p:nvSpPr>
        <p:spPr>
          <a:xfrm>
            <a:off x="1371600" y="698500"/>
            <a:ext cx="9601200" cy="1485900"/>
          </a:xfrm>
        </p:spPr>
        <p:txBody>
          <a:bodyPr/>
          <a:lstStyle/>
          <a:p>
            <a:r>
              <a:rPr lang="it-IT"/>
              <a:t>Le relazioni sindacali/1</a:t>
            </a:r>
          </a:p>
        </p:txBody>
      </p:sp>
      <p:sp>
        <p:nvSpPr>
          <p:cNvPr id="3" name="Segnaposto contenuto 2">
            <a:extLst>
              <a:ext uri="{FF2B5EF4-FFF2-40B4-BE49-F238E27FC236}">
                <a16:creationId xmlns:a16="http://schemas.microsoft.com/office/drawing/2014/main" id="{F06CCE3D-EF52-A65A-D664-6962DBFF0009}"/>
              </a:ext>
            </a:extLst>
          </p:cNvPr>
          <p:cNvSpPr>
            <a:spLocks noGrp="1"/>
          </p:cNvSpPr>
          <p:nvPr>
            <p:ph idx="1"/>
          </p:nvPr>
        </p:nvSpPr>
        <p:spPr/>
        <p:txBody>
          <a:bodyPr>
            <a:normAutofit fontScale="92500" lnSpcReduction="20000"/>
          </a:bodyPr>
          <a:lstStyle/>
          <a:p>
            <a:r>
              <a:rPr lang="it-IT"/>
              <a:t>Confermate le disposizioni sulla informazione preventiva; quella sulla programmazione del fabbisogno deve essere trasmessa almeno 5 giorni lavorativi prima dell’adozione ed è seguita da un incontro; estensione delle materie oggetto di informazione periodica agli organismi paritetici per l’innovazione alle gestioni associate ed alle copertura assicurative</a:t>
            </a:r>
          </a:p>
          <a:p>
            <a:r>
              <a:rPr lang="it-IT"/>
              <a:t>Confronto: conferma della disciplina procedurale; estensione delle materie alle seguenti: articolazione dell’orario </a:t>
            </a:r>
            <a:r>
              <a:rPr lang="it-IT" err="1"/>
              <a:t>multiperiodale</a:t>
            </a:r>
            <a:r>
              <a:rPr lang="it-IT"/>
              <a:t>, collocazione temporale della pausa, nonché l’articolazione in via sperimentale su quattro giorni settimanali dell’orario di lavoro; verifica del rispetto della destinazione alla formazione di almeno l’1% del monte salari; definizione dei “criteri per la scelta” dei dipendenti da utilizzare come docenti per la formazione; linee di indirizzo per la prevenzione delle molestie nei luoghi di lavoro; criteri per la definizione dei tempi di vestizione e di svestizione del personale addetto ai servizi socio sanitario e socio assistenziale; monitoraggio sull’applicazione delle politiche di age management; criteri per la individuazione delle coperture assicurative del personale; criteri per il conferimento delle mansioni superiori. </a:t>
            </a:r>
          </a:p>
        </p:txBody>
      </p:sp>
      <p:sp>
        <p:nvSpPr>
          <p:cNvPr id="4" name="Segnaposto piè di pagina 3">
            <a:extLst>
              <a:ext uri="{FF2B5EF4-FFF2-40B4-BE49-F238E27FC236}">
                <a16:creationId xmlns:a16="http://schemas.microsoft.com/office/drawing/2014/main" id="{2B9BAFB4-4D48-AEF4-14BC-ED7DF2789DBF}"/>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DB1C7120-9C6F-9819-5BFC-BD0165A9A699}"/>
              </a:ext>
            </a:extLst>
          </p:cNvPr>
          <p:cNvSpPr>
            <a:spLocks noGrp="1"/>
          </p:cNvSpPr>
          <p:nvPr>
            <p:ph type="sldNum" sz="quarter" idx="12"/>
          </p:nvPr>
        </p:nvSpPr>
        <p:spPr/>
        <p:txBody>
          <a:bodyPr/>
          <a:lstStyle/>
          <a:p>
            <a:fld id="{69E57DC2-970A-4B3E-BB1C-7A09969E49DF}" type="slidenum">
              <a:rPr lang="en-US" smtClean="0"/>
              <a:t>6</a:t>
            </a:fld>
            <a:endParaRPr lang="en-US"/>
          </a:p>
        </p:txBody>
      </p:sp>
    </p:spTree>
    <p:extLst>
      <p:ext uri="{BB962C8B-B14F-4D97-AF65-F5344CB8AC3E}">
        <p14:creationId xmlns:p14="http://schemas.microsoft.com/office/powerpoint/2010/main" val="2382573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8D738C-9A20-EF9E-0D10-102AD109F7C3}"/>
              </a:ext>
            </a:extLst>
          </p:cNvPr>
          <p:cNvSpPr>
            <a:spLocks noGrp="1"/>
          </p:cNvSpPr>
          <p:nvPr>
            <p:ph type="title"/>
          </p:nvPr>
        </p:nvSpPr>
        <p:spPr/>
        <p:txBody>
          <a:bodyPr/>
          <a:lstStyle/>
          <a:p>
            <a:r>
              <a:rPr lang="it-IT"/>
              <a:t>Le relazioni sindacali/2</a:t>
            </a:r>
          </a:p>
        </p:txBody>
      </p:sp>
      <p:sp>
        <p:nvSpPr>
          <p:cNvPr id="3" name="Segnaposto contenuto 2">
            <a:extLst>
              <a:ext uri="{FF2B5EF4-FFF2-40B4-BE49-F238E27FC236}">
                <a16:creationId xmlns:a16="http://schemas.microsoft.com/office/drawing/2014/main" id="{1B3DAA85-9213-4BF5-F17A-F87BA3F27D0B}"/>
              </a:ext>
            </a:extLst>
          </p:cNvPr>
          <p:cNvSpPr>
            <a:spLocks noGrp="1"/>
          </p:cNvSpPr>
          <p:nvPr>
            <p:ph idx="1"/>
          </p:nvPr>
        </p:nvSpPr>
        <p:spPr/>
        <p:txBody>
          <a:bodyPr>
            <a:normAutofit fontScale="92500" lnSpcReduction="10000"/>
          </a:bodyPr>
          <a:lstStyle/>
          <a:p>
            <a:r>
              <a:rPr lang="it-IT"/>
              <a:t>Organismo paritetico per l’innovazione da formare negli enti con più di 70 dipendenti; in forma associata sulla base delle iniziative delle province e delle città metropolitane;</a:t>
            </a:r>
          </a:p>
          <a:p>
            <a:r>
              <a:rPr lang="it-IT"/>
              <a:t>Ampliamento delle materie alle seguenti: “stress lavoro correlato, fenomeni di burn-out, cambiamenti conseguenti a percorsi di transizione ecologica e digitale, incluso l’utilizzo dell’intelligenza artificiale (IA)”. Assegnazione di un ruolo nella gestione della formazione</a:t>
            </a:r>
          </a:p>
          <a:p>
            <a:r>
              <a:rPr lang="it-IT"/>
              <a:t>Si confermano i vincoli procedurali, tra cui l’adozione del regolamento e l’obbligo di riunione almeno 2 volte l’anno. </a:t>
            </a:r>
          </a:p>
          <a:p>
            <a:r>
              <a:rPr lang="it-IT"/>
              <a:t>Si conferma che, in caso di mancata istituzione, le materie diventano oggetto di confronto con i soggetti sindacali. </a:t>
            </a:r>
          </a:p>
          <a:p>
            <a:r>
              <a:rPr lang="it-IT"/>
              <a:t>Inclusione nei permessi per le assemblee del tempo di viaggio e scelta di considerare queste ore, fino a 3 per ciascuna assemblea, utili per l’assegnazione dei buoni pasto</a:t>
            </a:r>
          </a:p>
        </p:txBody>
      </p:sp>
      <p:sp>
        <p:nvSpPr>
          <p:cNvPr id="4" name="Segnaposto piè di pagina 3">
            <a:extLst>
              <a:ext uri="{FF2B5EF4-FFF2-40B4-BE49-F238E27FC236}">
                <a16:creationId xmlns:a16="http://schemas.microsoft.com/office/drawing/2014/main" id="{407BDC30-D6CF-53C6-5EFE-CE2DD63D424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6BE83397-448E-6BE0-AE33-4F43D5D0ECBC}"/>
              </a:ext>
            </a:extLst>
          </p:cNvPr>
          <p:cNvSpPr>
            <a:spLocks noGrp="1"/>
          </p:cNvSpPr>
          <p:nvPr>
            <p:ph type="sldNum" sz="quarter" idx="12"/>
          </p:nvPr>
        </p:nvSpPr>
        <p:spPr/>
        <p:txBody>
          <a:bodyPr/>
          <a:lstStyle/>
          <a:p>
            <a:fld id="{69E57DC2-970A-4B3E-BB1C-7A09969E49DF}" type="slidenum">
              <a:rPr lang="en-US" smtClean="0"/>
              <a:t>7</a:t>
            </a:fld>
            <a:endParaRPr lang="en-US"/>
          </a:p>
        </p:txBody>
      </p:sp>
    </p:spTree>
    <p:extLst>
      <p:ext uri="{BB962C8B-B14F-4D97-AF65-F5344CB8AC3E}">
        <p14:creationId xmlns:p14="http://schemas.microsoft.com/office/powerpoint/2010/main" val="229775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ECCF17-A8ED-03ED-7CDE-56DC12C6357E}"/>
              </a:ext>
            </a:extLst>
          </p:cNvPr>
          <p:cNvSpPr>
            <a:spLocks noGrp="1"/>
          </p:cNvSpPr>
          <p:nvPr>
            <p:ph type="title"/>
          </p:nvPr>
        </p:nvSpPr>
        <p:spPr/>
        <p:txBody>
          <a:bodyPr/>
          <a:lstStyle/>
          <a:p>
            <a:r>
              <a:rPr lang="it-IT"/>
              <a:t>La contrattazione decentrata</a:t>
            </a:r>
          </a:p>
        </p:txBody>
      </p:sp>
      <p:sp>
        <p:nvSpPr>
          <p:cNvPr id="3" name="Segnaposto contenuto 2">
            <a:extLst>
              <a:ext uri="{FF2B5EF4-FFF2-40B4-BE49-F238E27FC236}">
                <a16:creationId xmlns:a16="http://schemas.microsoft.com/office/drawing/2014/main" id="{8FE110E1-06F1-9396-311D-C4AB8A024D84}"/>
              </a:ext>
            </a:extLst>
          </p:cNvPr>
          <p:cNvSpPr>
            <a:spLocks noGrp="1"/>
          </p:cNvSpPr>
          <p:nvPr>
            <p:ph idx="1"/>
          </p:nvPr>
        </p:nvSpPr>
        <p:spPr/>
        <p:txBody>
          <a:bodyPr>
            <a:normAutofit fontScale="62500" lnSpcReduction="20000"/>
          </a:bodyPr>
          <a:lstStyle/>
          <a:p>
            <a:r>
              <a:rPr lang="it-IT"/>
              <a:t>Deve essere oggetto di una trattativa in una unica sessione negoziale, fermi restando la possibilità di contrattazione annuale sulla ripartizione del fondo. </a:t>
            </a:r>
          </a:p>
          <a:p>
            <a:r>
              <a:rPr lang="it-IT"/>
              <a:t>Viene previsto che i contratti da stipulare a livello di singole amministrazioni si debbano occupare anche dei seguenti temi: l’attribuzione degli incentivi delle funzioni tecniche; in materia di lavoro agile e da remoto sia i criteri di accesso che la possibilità di estensione del numero di giornate; i criteri per il trattamento economico da corrispondere al personale in distacco sindacale; la possibilità di incremento del fondo per il lavoro straordinario senza sottrarre risorse al fondo delle risorse decentrate e senza superare il tetto del salario accessorio del 2016; i criteri di ripartizione delle risorse destinate alla incentivazione dei vigili e derivanti dai proventi delle sanzioni per le violazioni al Codice della Strada; i criteri per corresponsione delle incentivazioni per il personale utilizzato nelle gestioni associate e l’aumento delle indennità previste dal legislatore in favore dei centralinisti non vedenti. </a:t>
            </a:r>
          </a:p>
          <a:p>
            <a:r>
              <a:rPr lang="it-IT"/>
              <a:t>Si sollecitano i contratti decentrati ad assumere iniziative per favorire l’inserimento dei neo assunti, tra cui il welfare ed il lavoro a distanza.</a:t>
            </a:r>
          </a:p>
          <a:p>
            <a:r>
              <a:rPr lang="it-IT"/>
              <a:t>Riproposta la distinzione tra le materie con obbligo a contrattare e quelle con obbligo a contrarre</a:t>
            </a:r>
          </a:p>
          <a:p>
            <a:r>
              <a:rPr lang="it-IT"/>
              <a:t>Si ribadisce che il fondo e la contrattazione decentrata devono rispettivamente essere costituito ed avviata entro il termine massimo del mese di aprile di ogni anno e si pone la condizione, per potere dare applicazione a questa previsione, che siano stati approvati il bilancio preventivo ed il PIAO. </a:t>
            </a:r>
          </a:p>
          <a:p>
            <a:r>
              <a:rPr lang="it-IT"/>
              <a:t>Gli enti sono impegnati a fornire, al momento dell’avvio della contrattazione, una “esaustiva informazione” sulla costituzione del fondo ed i “dati a consuntivo” sulla utilizzazione del fondo dell’anno precedente.</a:t>
            </a:r>
          </a:p>
        </p:txBody>
      </p:sp>
      <p:sp>
        <p:nvSpPr>
          <p:cNvPr id="4" name="Segnaposto piè di pagina 3">
            <a:extLst>
              <a:ext uri="{FF2B5EF4-FFF2-40B4-BE49-F238E27FC236}">
                <a16:creationId xmlns:a16="http://schemas.microsoft.com/office/drawing/2014/main" id="{4D86DA4E-7BCA-9734-84E1-F54F90DF6427}"/>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A5851849-91CF-F3A4-0B71-16422316241E}"/>
              </a:ext>
            </a:extLst>
          </p:cNvPr>
          <p:cNvSpPr>
            <a:spLocks noGrp="1"/>
          </p:cNvSpPr>
          <p:nvPr>
            <p:ph type="sldNum" sz="quarter" idx="12"/>
          </p:nvPr>
        </p:nvSpPr>
        <p:spPr/>
        <p:txBody>
          <a:bodyPr/>
          <a:lstStyle/>
          <a:p>
            <a:fld id="{69E57DC2-970A-4B3E-BB1C-7A09969E49DF}" type="slidenum">
              <a:rPr lang="en-US" smtClean="0"/>
              <a:t>8</a:t>
            </a:fld>
            <a:endParaRPr lang="en-US"/>
          </a:p>
        </p:txBody>
      </p:sp>
    </p:spTree>
    <p:extLst>
      <p:ext uri="{BB962C8B-B14F-4D97-AF65-F5344CB8AC3E}">
        <p14:creationId xmlns:p14="http://schemas.microsoft.com/office/powerpoint/2010/main" val="402535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CF6D9B-4AAE-5F26-8A3A-7810162F3B37}"/>
              </a:ext>
            </a:extLst>
          </p:cNvPr>
          <p:cNvSpPr>
            <a:spLocks noGrp="1"/>
          </p:cNvSpPr>
          <p:nvPr>
            <p:ph type="title"/>
          </p:nvPr>
        </p:nvSpPr>
        <p:spPr/>
        <p:txBody>
          <a:bodyPr/>
          <a:lstStyle/>
          <a:p>
            <a:r>
              <a:rPr lang="it-IT"/>
              <a:t>La contrattazione decentrata integrativa di livello territoriale</a:t>
            </a:r>
          </a:p>
        </p:txBody>
      </p:sp>
      <p:sp>
        <p:nvSpPr>
          <p:cNvPr id="3" name="Segnaposto contenuto 2">
            <a:extLst>
              <a:ext uri="{FF2B5EF4-FFF2-40B4-BE49-F238E27FC236}">
                <a16:creationId xmlns:a16="http://schemas.microsoft.com/office/drawing/2014/main" id="{0055FAC5-5EC5-7C76-34B5-2D361CAEAB22}"/>
              </a:ext>
            </a:extLst>
          </p:cNvPr>
          <p:cNvSpPr>
            <a:spLocks noGrp="1"/>
          </p:cNvSpPr>
          <p:nvPr>
            <p:ph idx="1"/>
          </p:nvPr>
        </p:nvSpPr>
        <p:spPr/>
        <p:txBody>
          <a:bodyPr>
            <a:normAutofit/>
          </a:bodyPr>
          <a:lstStyle/>
          <a:p>
            <a:r>
              <a:rPr lang="it-IT"/>
              <a:t>Non è più consentito che esso possa disciplinare una parte delle materie e rinviare per il resto alla contrattazione a livello di singolo ente. </a:t>
            </a:r>
          </a:p>
          <a:p>
            <a:r>
              <a:rPr lang="it-IT"/>
              <a:t>Si conferma che questo istituto può essere utilizzato da parte di tutte le amministrazioni, non essendo previsto un tetto massimo di dipendenti. </a:t>
            </a:r>
          </a:p>
          <a:p>
            <a:r>
              <a:rPr lang="it-IT"/>
              <a:t>Si conferma che l’iniziativa può essere assunta tanto da parte delle amministrazioni quanto da parte dei soggetti sindacali. </a:t>
            </a:r>
          </a:p>
          <a:p>
            <a:r>
              <a:rPr lang="it-IT"/>
              <a:t>Si riconfermano le scelte che devono essere definite nei protocolli che danno avvio a questa forma di contrattazione: composizione della delegazione trattante, composizione della delegazione sindacale, procedure per l’autorizzazione alla sottoscrizione e fruizione dei permessi alle rappresentanze sindacali</a:t>
            </a:r>
          </a:p>
        </p:txBody>
      </p:sp>
      <p:sp>
        <p:nvSpPr>
          <p:cNvPr id="4" name="Segnaposto piè di pagina 3">
            <a:extLst>
              <a:ext uri="{FF2B5EF4-FFF2-40B4-BE49-F238E27FC236}">
                <a16:creationId xmlns:a16="http://schemas.microsoft.com/office/drawing/2014/main" id="{64899E4E-E079-A40B-D253-FA5CF00D53E5}"/>
              </a:ext>
            </a:extLst>
          </p:cNvPr>
          <p:cNvSpPr>
            <a:spLocks noGrp="1"/>
          </p:cNvSpPr>
          <p:nvPr>
            <p:ph type="ftr" sz="quarter" idx="11"/>
          </p:nvPr>
        </p:nvSpPr>
        <p:spPr/>
        <p:txBody>
          <a:bodyPr/>
          <a:lstStyle/>
          <a:p>
            <a:endParaRPr lang="en-US"/>
          </a:p>
        </p:txBody>
      </p:sp>
      <p:sp>
        <p:nvSpPr>
          <p:cNvPr id="5" name="Segnaposto numero diapositiva 4">
            <a:extLst>
              <a:ext uri="{FF2B5EF4-FFF2-40B4-BE49-F238E27FC236}">
                <a16:creationId xmlns:a16="http://schemas.microsoft.com/office/drawing/2014/main" id="{58253D4D-F05A-3FD3-C3B9-D203524BED31}"/>
              </a:ext>
            </a:extLst>
          </p:cNvPr>
          <p:cNvSpPr>
            <a:spLocks noGrp="1"/>
          </p:cNvSpPr>
          <p:nvPr>
            <p:ph type="sldNum" sz="quarter" idx="12"/>
          </p:nvPr>
        </p:nvSpPr>
        <p:spPr/>
        <p:txBody>
          <a:bodyPr/>
          <a:lstStyle/>
          <a:p>
            <a:fld id="{69E57DC2-970A-4B3E-BB1C-7A09969E49DF}" type="slidenum">
              <a:rPr lang="en-US" smtClean="0"/>
              <a:t>9</a:t>
            </a:fld>
            <a:endParaRPr lang="en-US"/>
          </a:p>
        </p:txBody>
      </p:sp>
    </p:spTree>
    <p:extLst>
      <p:ext uri="{BB962C8B-B14F-4D97-AF65-F5344CB8AC3E}">
        <p14:creationId xmlns:p14="http://schemas.microsoft.com/office/powerpoint/2010/main" val="1831547846"/>
      </p:ext>
    </p:extLst>
  </p:cSld>
  <p:clrMapOvr>
    <a:masterClrMapping/>
  </p:clrMapOvr>
</p:sld>
</file>

<file path=ppt/theme/theme1.xml><?xml version="1.0" encoding="utf-8"?>
<a:theme xmlns:a="http://schemas.openxmlformats.org/drawingml/2006/main" name="Ritaglio">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Ritaglio</Template>
  <TotalTime>1</TotalTime>
  <Words>4646</Words>
  <Application>Microsoft Macintosh PowerPoint</Application>
  <PresentationFormat>Widescreen</PresentationFormat>
  <Paragraphs>231</Paragraphs>
  <Slides>33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33</vt:i4>
      </vt:variant>
    </vt:vector>
  </HeadingPairs>
  <TitlesOfParts>
    <vt:vector size="37" baseType="lpstr">
      <vt:lpstr>ＭＳ Ｐゴシック</vt:lpstr>
      <vt:lpstr>Aptos</vt:lpstr>
      <vt:lpstr>Franklin Gothic Book</vt:lpstr>
      <vt:lpstr>Ritaglio</vt:lpstr>
      <vt:lpstr>Il ccnl del personale funzioni locali triennio 2022/2024</vt:lpstr>
      <vt:lpstr>Dott. Arturo Bianco</vt:lpstr>
      <vt:lpstr>Il carattere</vt:lpstr>
      <vt:lpstr>LE CONSEGUENZE DELLA MANCATA FIRMA DA PARTE DELLA CGIL</vt:lpstr>
      <vt:lpstr>GLI ADEMPIMENTI IMMEDIATI</vt:lpstr>
      <vt:lpstr>Le relazioni sindacali/1</vt:lpstr>
      <vt:lpstr>Le relazioni sindacali/2</vt:lpstr>
      <vt:lpstr>La contrattazione decentrata</vt:lpstr>
      <vt:lpstr>La contrattazione decentrata integrativa di livello territoriale</vt:lpstr>
      <vt:lpstr>Le progressioni verticali in deroga e ordinarie</vt:lpstr>
      <vt:lpstr>Le progressioni economiche e/o differenziali stipendiali</vt:lpstr>
      <vt:lpstr>Le elevate qualificazioni</vt:lpstr>
      <vt:lpstr>Il personale utilizzato in convenzione/1</vt:lpstr>
      <vt:lpstr>Il personale utilizzato in convezione/2</vt:lpstr>
      <vt:lpstr>Gli enti senza la dirigenza</vt:lpstr>
      <vt:lpstr>Il periodo di prova</vt:lpstr>
      <vt:lpstr>Orario di lavoro: riduzione a 4 giorni, multiperiodale e flessibilità</vt:lpstr>
      <vt:lpstr>Turnazioni e compensi per le attività aggiuntive svolte in giornate festive</vt:lpstr>
      <vt:lpstr>Mensa e buono pasto</vt:lpstr>
      <vt:lpstr>Ferie, infortuni sul lavoro, terapie salvavita</vt:lpstr>
      <vt:lpstr>Permessi retribuiti, congedi dei genitori, malattia</vt:lpstr>
      <vt:lpstr>Formazione, age management, preavviso</vt:lpstr>
      <vt:lpstr>Lavoro a distanza</vt:lpstr>
      <vt:lpstr>Patrocinio legale, tutela dalle aggressioni, welfare integrativo, personale in distacco sindacale</vt:lpstr>
      <vt:lpstr>Indennità di servizio esterno, differenziazione del premio individuale, indennità centralinisti non vedenti </vt:lpstr>
      <vt:lpstr>Sospensione cautelare in caso di procedimento penale</vt:lpstr>
      <vt:lpstr>Contratto a tempo determinato</vt:lpstr>
      <vt:lpstr>Rapporti di lavoro a tempo parziale</vt:lpstr>
      <vt:lpstr>Trattamento economico</vt:lpstr>
      <vt:lpstr>Il fondo per la contrattazione decentrata</vt:lpstr>
      <vt:lpstr>Utilizzo del fondo, parziale conglobamento della indennità di comparto</vt:lpstr>
      <vt:lpstr>Le dichiarazioni congiunte/1</vt:lpstr>
      <vt:lpstr>Le dichiarazioni congiunte/2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Arturo Bianco</dc:creator>
  <cp:lastModifiedBy>Arturo Bianco</cp:lastModifiedBy>
  <cp:revision>1</cp:revision>
  <dcterms:created xsi:type="dcterms:W3CDTF">2025-11-16T14:32:50Z</dcterms:created>
  <dcterms:modified xsi:type="dcterms:W3CDTF">2026-03-19T16:29:18Z</dcterms:modified>
</cp:coreProperties>
</file>