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32"/>
  </p:notesMasterIdLst>
  <p:sldIdLst>
    <p:sldId id="256" r:id="rId2"/>
    <p:sldId id="257" r:id="rId3"/>
    <p:sldId id="258" r:id="rId4"/>
    <p:sldId id="259" r:id="rId5"/>
    <p:sldId id="260" r:id="rId6"/>
    <p:sldId id="261" r:id="rId7"/>
    <p:sldId id="262" r:id="rId8"/>
    <p:sldId id="265" r:id="rId9"/>
    <p:sldId id="266" r:id="rId10"/>
    <p:sldId id="267" r:id="rId11"/>
    <p:sldId id="268" r:id="rId12"/>
    <p:sldId id="269" r:id="rId13"/>
    <p:sldId id="270" r:id="rId14"/>
    <p:sldId id="271" r:id="rId15"/>
    <p:sldId id="273" r:id="rId16"/>
    <p:sldId id="274" r:id="rId17"/>
    <p:sldId id="289" r:id="rId18"/>
    <p:sldId id="275" r:id="rId19"/>
    <p:sldId id="276" r:id="rId20"/>
    <p:sldId id="277" r:id="rId21"/>
    <p:sldId id="278" r:id="rId22"/>
    <p:sldId id="290" r:id="rId23"/>
    <p:sldId id="291" r:id="rId24"/>
    <p:sldId id="292" r:id="rId25"/>
    <p:sldId id="293" r:id="rId26"/>
    <p:sldId id="294" r:id="rId27"/>
    <p:sldId id="295" r:id="rId28"/>
    <p:sldId id="279" r:id="rId29"/>
    <p:sldId id="280" r:id="rId30"/>
    <p:sldId id="281" r:id="rId3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825"/>
    <p:restoredTop sz="94615"/>
  </p:normalViewPr>
  <p:slideViewPr>
    <p:cSldViewPr snapToGrid="0">
      <p:cViewPr varScale="1">
        <p:scale>
          <a:sx n="44" d="100"/>
          <a:sy n="44" d="100"/>
        </p:scale>
        <p:origin x="216" y="152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rturo Bianco" userId="119967bb2da43cd1" providerId="LiveId" clId="{D8E99A42-FA12-528F-BB28-734A89507C94}"/>
    <pc:docChg chg="custSel addSld modSld">
      <pc:chgData name="Arturo Bianco" userId="119967bb2da43cd1" providerId="LiveId" clId="{D8E99A42-FA12-528F-BB28-734A89507C94}" dt="2026-01-30T07:47:41.974" v="676" actId="114"/>
      <pc:docMkLst>
        <pc:docMk/>
      </pc:docMkLst>
      <pc:sldChg chg="modSp mod">
        <pc:chgData name="Arturo Bianco" userId="119967bb2da43cd1" providerId="LiveId" clId="{D8E99A42-FA12-528F-BB28-734A89507C94}" dt="2026-01-30T07:47:41.974" v="676" actId="114"/>
        <pc:sldMkLst>
          <pc:docMk/>
          <pc:sldMk cId="216938697" sldId="265"/>
        </pc:sldMkLst>
        <pc:spChg chg="mod">
          <ac:chgData name="Arturo Bianco" userId="119967bb2da43cd1" providerId="LiveId" clId="{D8E99A42-FA12-528F-BB28-734A89507C94}" dt="2026-01-30T07:47:41.974" v="676" actId="114"/>
          <ac:spMkLst>
            <pc:docMk/>
            <pc:sldMk cId="216938697" sldId="265"/>
            <ac:spMk id="3" creationId="{42728A04-412D-663E-5AFE-CB22A944482A}"/>
          </ac:spMkLst>
        </pc:spChg>
      </pc:sldChg>
      <pc:sldChg chg="modSp new mod">
        <pc:chgData name="Arturo Bianco" userId="119967bb2da43cd1" providerId="LiveId" clId="{D8E99A42-FA12-528F-BB28-734A89507C94}" dt="2026-01-21T20:43:56.427" v="192" actId="255"/>
        <pc:sldMkLst>
          <pc:docMk/>
          <pc:sldMk cId="2378405055" sldId="290"/>
        </pc:sldMkLst>
        <pc:spChg chg="mod">
          <ac:chgData name="Arturo Bianco" userId="119967bb2da43cd1" providerId="LiveId" clId="{D8E99A42-FA12-528F-BB28-734A89507C94}" dt="2026-01-21T20:42:12.005" v="87" actId="20577"/>
          <ac:spMkLst>
            <pc:docMk/>
            <pc:sldMk cId="2378405055" sldId="290"/>
            <ac:spMk id="2" creationId="{8D9D3EEC-8A95-995F-A966-3004C54E9C34}"/>
          </ac:spMkLst>
        </pc:spChg>
        <pc:spChg chg="mod">
          <ac:chgData name="Arturo Bianco" userId="119967bb2da43cd1" providerId="LiveId" clId="{D8E99A42-FA12-528F-BB28-734A89507C94}" dt="2026-01-21T20:43:56.427" v="192" actId="255"/>
          <ac:spMkLst>
            <pc:docMk/>
            <pc:sldMk cId="2378405055" sldId="290"/>
            <ac:spMk id="3" creationId="{1E4EB899-C94B-E054-87CE-D5A4BA03D547}"/>
          </ac:spMkLst>
        </pc:spChg>
      </pc:sldChg>
      <pc:sldChg chg="modSp new mod">
        <pc:chgData name="Arturo Bianco" userId="119967bb2da43cd1" providerId="LiveId" clId="{D8E99A42-FA12-528F-BB28-734A89507C94}" dt="2026-01-21T20:48:46.908" v="310" actId="20577"/>
        <pc:sldMkLst>
          <pc:docMk/>
          <pc:sldMk cId="3056756383" sldId="291"/>
        </pc:sldMkLst>
        <pc:spChg chg="mod">
          <ac:chgData name="Arturo Bianco" userId="119967bb2da43cd1" providerId="LiveId" clId="{D8E99A42-FA12-528F-BB28-734A89507C94}" dt="2026-01-21T20:48:46.908" v="310" actId="20577"/>
          <ac:spMkLst>
            <pc:docMk/>
            <pc:sldMk cId="3056756383" sldId="291"/>
            <ac:spMk id="2" creationId="{695B7BB0-72A2-F9CE-5142-35BA819475FB}"/>
          </ac:spMkLst>
        </pc:spChg>
        <pc:spChg chg="mod">
          <ac:chgData name="Arturo Bianco" userId="119967bb2da43cd1" providerId="LiveId" clId="{D8E99A42-FA12-528F-BB28-734A89507C94}" dt="2026-01-21T20:48:24.154" v="300" actId="113"/>
          <ac:spMkLst>
            <pc:docMk/>
            <pc:sldMk cId="3056756383" sldId="291"/>
            <ac:spMk id="3" creationId="{F65C9E48-6BB9-58F1-3C07-C96ADAD16B14}"/>
          </ac:spMkLst>
        </pc:spChg>
      </pc:sldChg>
      <pc:sldChg chg="modSp new mod">
        <pc:chgData name="Arturo Bianco" userId="119967bb2da43cd1" providerId="LiveId" clId="{D8E99A42-FA12-528F-BB28-734A89507C94}" dt="2026-01-21T20:57:27.765" v="404" actId="113"/>
        <pc:sldMkLst>
          <pc:docMk/>
          <pc:sldMk cId="1794447120" sldId="292"/>
        </pc:sldMkLst>
        <pc:spChg chg="mod">
          <ac:chgData name="Arturo Bianco" userId="119967bb2da43cd1" providerId="LiveId" clId="{D8E99A42-FA12-528F-BB28-734A89507C94}" dt="2026-01-21T20:50:12.745" v="351" actId="20577"/>
          <ac:spMkLst>
            <pc:docMk/>
            <pc:sldMk cId="1794447120" sldId="292"/>
            <ac:spMk id="2" creationId="{BD069479-0C45-0FC5-F74C-3C480B00759F}"/>
          </ac:spMkLst>
        </pc:spChg>
        <pc:spChg chg="mod">
          <ac:chgData name="Arturo Bianco" userId="119967bb2da43cd1" providerId="LiveId" clId="{D8E99A42-FA12-528F-BB28-734A89507C94}" dt="2026-01-21T20:57:27.765" v="404" actId="113"/>
          <ac:spMkLst>
            <pc:docMk/>
            <pc:sldMk cId="1794447120" sldId="292"/>
            <ac:spMk id="3" creationId="{0C422F26-7060-450A-86D0-DB4C9C911A99}"/>
          </ac:spMkLst>
        </pc:spChg>
      </pc:sldChg>
      <pc:sldChg chg="modSp new mod">
        <pc:chgData name="Arturo Bianco" userId="119967bb2da43cd1" providerId="LiveId" clId="{D8E99A42-FA12-528F-BB28-734A89507C94}" dt="2026-01-21T21:01:09.641" v="465" actId="20577"/>
        <pc:sldMkLst>
          <pc:docMk/>
          <pc:sldMk cId="3056159284" sldId="293"/>
        </pc:sldMkLst>
        <pc:spChg chg="mod">
          <ac:chgData name="Arturo Bianco" userId="119967bb2da43cd1" providerId="LiveId" clId="{D8E99A42-FA12-528F-BB28-734A89507C94}" dt="2026-01-21T21:01:09.641" v="465" actId="20577"/>
          <ac:spMkLst>
            <pc:docMk/>
            <pc:sldMk cId="3056159284" sldId="293"/>
            <ac:spMk id="2" creationId="{600EAF7A-F141-D9CD-8CB5-27F98E576682}"/>
          </ac:spMkLst>
        </pc:spChg>
        <pc:spChg chg="mod">
          <ac:chgData name="Arturo Bianco" userId="119967bb2da43cd1" providerId="LiveId" clId="{D8E99A42-FA12-528F-BB28-734A89507C94}" dt="2026-01-21T21:00:32.708" v="458" actId="20577"/>
          <ac:spMkLst>
            <pc:docMk/>
            <pc:sldMk cId="3056159284" sldId="293"/>
            <ac:spMk id="3" creationId="{C4AE3BED-5C3E-6F2F-F1A2-0F35004973FB}"/>
          </ac:spMkLst>
        </pc:spChg>
      </pc:sldChg>
      <pc:sldChg chg="modSp new mod">
        <pc:chgData name="Arturo Bianco" userId="119967bb2da43cd1" providerId="LiveId" clId="{D8E99A42-FA12-528F-BB28-734A89507C94}" dt="2026-01-21T21:04:36.495" v="559" actId="20577"/>
        <pc:sldMkLst>
          <pc:docMk/>
          <pc:sldMk cId="2400918787" sldId="294"/>
        </pc:sldMkLst>
        <pc:spChg chg="mod">
          <ac:chgData name="Arturo Bianco" userId="119967bb2da43cd1" providerId="LiveId" clId="{D8E99A42-FA12-528F-BB28-734A89507C94}" dt="2026-01-21T21:02:50.130" v="519" actId="20577"/>
          <ac:spMkLst>
            <pc:docMk/>
            <pc:sldMk cId="2400918787" sldId="294"/>
            <ac:spMk id="2" creationId="{A2B05A25-9F7F-68BC-03E9-9047A8D01044}"/>
          </ac:spMkLst>
        </pc:spChg>
        <pc:spChg chg="mod">
          <ac:chgData name="Arturo Bianco" userId="119967bb2da43cd1" providerId="LiveId" clId="{D8E99A42-FA12-528F-BB28-734A89507C94}" dt="2026-01-21T21:04:36.495" v="559" actId="20577"/>
          <ac:spMkLst>
            <pc:docMk/>
            <pc:sldMk cId="2400918787" sldId="294"/>
            <ac:spMk id="3" creationId="{AA76B5DB-657F-CAA6-B37F-957FA325032D}"/>
          </ac:spMkLst>
        </pc:spChg>
      </pc:sldChg>
      <pc:sldChg chg="modSp new mod">
        <pc:chgData name="Arturo Bianco" userId="119967bb2da43cd1" providerId="LiveId" clId="{D8E99A42-FA12-528F-BB28-734A89507C94}" dt="2026-01-21T21:07:36.281" v="623" actId="20577"/>
        <pc:sldMkLst>
          <pc:docMk/>
          <pc:sldMk cId="2528132957" sldId="295"/>
        </pc:sldMkLst>
        <pc:spChg chg="mod">
          <ac:chgData name="Arturo Bianco" userId="119967bb2da43cd1" providerId="LiveId" clId="{D8E99A42-FA12-528F-BB28-734A89507C94}" dt="2026-01-21T21:06:56.323" v="600" actId="20577"/>
          <ac:spMkLst>
            <pc:docMk/>
            <pc:sldMk cId="2528132957" sldId="295"/>
            <ac:spMk id="2" creationId="{852AA930-92CF-A3D0-F2F1-FB4FBE23E020}"/>
          </ac:spMkLst>
        </pc:spChg>
        <pc:spChg chg="mod">
          <ac:chgData name="Arturo Bianco" userId="119967bb2da43cd1" providerId="LiveId" clId="{D8E99A42-FA12-528F-BB28-734A89507C94}" dt="2026-01-21T21:07:36.281" v="623" actId="20577"/>
          <ac:spMkLst>
            <pc:docMk/>
            <pc:sldMk cId="2528132957" sldId="295"/>
            <ac:spMk id="3" creationId="{1857221C-868A-08F7-22E5-A5DCACF20B33}"/>
          </ac:spMkLst>
        </pc:spChg>
      </pc:sldChg>
    </pc:docChg>
  </pc:docChgLst>
  <pc:docChgLst>
    <pc:chgData name="Arturo Bianco" userId="119967bb2da43cd1" providerId="LiveId" clId="{EBAD2A62-4D6E-5A8D-8DDA-840099F6912A}"/>
    <pc:docChg chg="modSld">
      <pc:chgData name="Arturo Bianco" userId="119967bb2da43cd1" providerId="LiveId" clId="{EBAD2A62-4D6E-5A8D-8DDA-840099F6912A}" dt="2026-01-30T16:37:52.326" v="3" actId="20577"/>
      <pc:docMkLst>
        <pc:docMk/>
      </pc:docMkLst>
      <pc:sldChg chg="modSp mod">
        <pc:chgData name="Arturo Bianco" userId="119967bb2da43cd1" providerId="LiveId" clId="{EBAD2A62-4D6E-5A8D-8DDA-840099F6912A}" dt="2026-01-30T16:25:21.727" v="2" actId="20577"/>
        <pc:sldMkLst>
          <pc:docMk/>
          <pc:sldMk cId="2432551472" sldId="274"/>
        </pc:sldMkLst>
        <pc:spChg chg="mod">
          <ac:chgData name="Arturo Bianco" userId="119967bb2da43cd1" providerId="LiveId" clId="{EBAD2A62-4D6E-5A8D-8DDA-840099F6912A}" dt="2026-01-30T16:25:21.727" v="2" actId="20577"/>
          <ac:spMkLst>
            <pc:docMk/>
            <pc:sldMk cId="2432551472" sldId="274"/>
            <ac:spMk id="3" creationId="{F7B80B38-1247-D945-B250-7ADFEA5D849D}"/>
          </ac:spMkLst>
        </pc:spChg>
      </pc:sldChg>
      <pc:sldChg chg="modSp mod">
        <pc:chgData name="Arturo Bianco" userId="119967bb2da43cd1" providerId="LiveId" clId="{EBAD2A62-4D6E-5A8D-8DDA-840099F6912A}" dt="2026-01-30T16:37:52.326" v="3" actId="20577"/>
        <pc:sldMkLst>
          <pc:docMk/>
          <pc:sldMk cId="1592063497" sldId="277"/>
        </pc:sldMkLst>
        <pc:spChg chg="mod">
          <ac:chgData name="Arturo Bianco" userId="119967bb2da43cd1" providerId="LiveId" clId="{EBAD2A62-4D6E-5A8D-8DDA-840099F6912A}" dt="2026-01-30T16:37:52.326" v="3" actId="20577"/>
          <ac:spMkLst>
            <pc:docMk/>
            <pc:sldMk cId="1592063497" sldId="277"/>
            <ac:spMk id="3" creationId="{CBB373D1-2D8C-815B-C6D1-A803368BEC7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15F83BB-0FED-BE43-BF26-1343729E6096}" type="datetimeFigureOut">
              <a:rPr lang="it-IT" smtClean="0"/>
              <a:t>13/02/26</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F38E088-FD7E-E540-AB9B-9507018C55A0}" type="slidenum">
              <a:rPr lang="it-IT" smtClean="0"/>
              <a:t>‹N›</a:t>
            </a:fld>
            <a:endParaRPr lang="it-IT"/>
          </a:p>
        </p:txBody>
      </p:sp>
    </p:spTree>
    <p:extLst>
      <p:ext uri="{BB962C8B-B14F-4D97-AF65-F5344CB8AC3E}">
        <p14:creationId xmlns:p14="http://schemas.microsoft.com/office/powerpoint/2010/main" val="21684522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it-IT"/>
              <a:t>Fare clic per modificare lo stile del titolo dello schema</a:t>
            </a:r>
            <a:endParaRPr lang="en-US"/>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5A136AE0-A245-F344-BFE3-4FE1B045E5C2}" type="datetime1">
              <a:rPr lang="it-IT" smtClean="0"/>
              <a:t>13/02/26</a:t>
            </a:fld>
            <a:endParaRPr lang="en-US"/>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‹N›</a:t>
            </a:fld>
            <a:endParaRPr lang="en-US"/>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txBody>
            <a:bodyPr/>
            <a:lstStyle/>
            <a:p>
              <a:endParaRPr lang="it-IT"/>
            </a:p>
          </p:txBody>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txBody>
            <a:bodyPr/>
            <a:lstStyle/>
            <a:p>
              <a:endParaRPr lang="it-IT"/>
            </a:p>
          </p:txBody>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Date Placeholder 3"/>
          <p:cNvSpPr>
            <a:spLocks noGrp="1"/>
          </p:cNvSpPr>
          <p:nvPr>
            <p:ph type="dt" sz="half" idx="10"/>
          </p:nvPr>
        </p:nvSpPr>
        <p:spPr/>
        <p:txBody>
          <a:bodyPr/>
          <a:lstStyle/>
          <a:p>
            <a:fld id="{1A3C0DF4-CF6F-3D4D-AE4D-AF027E8C795F}" type="datetime1">
              <a:rPr lang="it-IT" smtClean="0"/>
              <a:t>13/02/26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E57DC2-970A-4B3E-BB1C-7A09969E49DF}" type="slidenum">
              <a:rPr lang="en-US" dirty="0"/>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it-IT"/>
              <a:t>Fare clic per modificare lo stile del titolo dello schema</a:t>
            </a:r>
            <a:endParaRPr lang="en-US"/>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Date Placeholder 3"/>
          <p:cNvSpPr>
            <a:spLocks noGrp="1"/>
          </p:cNvSpPr>
          <p:nvPr>
            <p:ph type="dt" sz="half" idx="10"/>
          </p:nvPr>
        </p:nvSpPr>
        <p:spPr/>
        <p:txBody>
          <a:bodyPr/>
          <a:lstStyle/>
          <a:p>
            <a:fld id="{0E3031B9-87D2-9B4D-B7FC-FF360ECAB485}" type="datetime1">
              <a:rPr lang="it-IT" smtClean="0"/>
              <a:t>13/02/26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E57DC2-970A-4B3E-BB1C-7A09969E49DF}" type="slidenum">
              <a:rPr lang="en-US" dirty="0"/>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Date Placeholder 3"/>
          <p:cNvSpPr>
            <a:spLocks noGrp="1"/>
          </p:cNvSpPr>
          <p:nvPr>
            <p:ph type="dt" sz="half" idx="10"/>
          </p:nvPr>
        </p:nvSpPr>
        <p:spPr/>
        <p:txBody>
          <a:bodyPr/>
          <a:lstStyle/>
          <a:p>
            <a:fld id="{7A0E6C57-609F-9042-8DA0-F76670D55CF3}" type="datetime1">
              <a:rPr lang="it-IT" smtClean="0"/>
              <a:t>13/02/26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E57DC2-970A-4B3E-BB1C-7A09969E49DF}" type="slidenum">
              <a:rPr lang="en-US" dirty="0"/>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it-IT"/>
              <a:t>Fare clic per modificare lo stile del titolo dello schema</a:t>
            </a:r>
            <a:endParaRPr lang="en-US"/>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E879169-0D8F-8E44-99D8-B967343A978E}" type="datetime1">
              <a:rPr lang="it-IT" smtClean="0"/>
              <a:t>13/02/26</a:t>
            </a:fld>
            <a:endParaRPr lang="en-US"/>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‹N›</a:t>
            </a:fld>
            <a:endParaRPr lang="en-US"/>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it-IT"/>
              <a:t>Fare clic per modificare lo stile del titolo dello schema</a:t>
            </a:r>
            <a:endParaRPr lang="en-US"/>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5" name="Date Placeholder 4"/>
          <p:cNvSpPr>
            <a:spLocks noGrp="1"/>
          </p:cNvSpPr>
          <p:nvPr>
            <p:ph type="dt" sz="half" idx="10"/>
          </p:nvPr>
        </p:nvSpPr>
        <p:spPr/>
        <p:txBody>
          <a:bodyPr/>
          <a:lstStyle/>
          <a:p>
            <a:fld id="{574AC3F0-00B7-AC40-B4D7-950CBD66495E}" type="datetime1">
              <a:rPr lang="it-IT" smtClean="0"/>
              <a:t>13/02/26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9E57DC2-970A-4B3E-BB1C-7A09969E49DF}" type="slidenum">
              <a:rPr lang="en-US" dirty="0"/>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it-IT"/>
              <a:t>Fare clic per modificare lo stile del titolo dello schema</a:t>
            </a:r>
            <a:endParaRPr lang="en-US"/>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7" name="Date Placeholder 6"/>
          <p:cNvSpPr>
            <a:spLocks noGrp="1"/>
          </p:cNvSpPr>
          <p:nvPr>
            <p:ph type="dt" sz="half" idx="10"/>
          </p:nvPr>
        </p:nvSpPr>
        <p:spPr/>
        <p:txBody>
          <a:bodyPr/>
          <a:lstStyle/>
          <a:p>
            <a:fld id="{2F44D0AA-3F14-9D4F-9CE9-2EF6B0314783}" type="datetime1">
              <a:rPr lang="it-IT" smtClean="0"/>
              <a:t>13/02/26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9E57DC2-970A-4B3E-BB1C-7A09969E49DF}" type="slidenum">
              <a:rPr lang="en-US" dirty="0"/>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a:p>
        </p:txBody>
      </p:sp>
      <p:sp>
        <p:nvSpPr>
          <p:cNvPr id="3" name="Date Placeholder 2"/>
          <p:cNvSpPr>
            <a:spLocks noGrp="1"/>
          </p:cNvSpPr>
          <p:nvPr>
            <p:ph type="dt" sz="half" idx="10"/>
          </p:nvPr>
        </p:nvSpPr>
        <p:spPr/>
        <p:txBody>
          <a:bodyPr/>
          <a:lstStyle/>
          <a:p>
            <a:fld id="{B0839C60-7FB5-3A4A-BE9A-166177186789}" type="datetime1">
              <a:rPr lang="it-IT" smtClean="0"/>
              <a:t>13/02/26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9E57DC2-970A-4B3E-BB1C-7A09969E49DF}" type="slidenum">
              <a:rPr lang="en-US" dirty="0"/>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585FF8-04FB-A94D-913E-AEE5322333BA}" type="datetime1">
              <a:rPr lang="it-IT" smtClean="0"/>
              <a:t>13/02/26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9E57DC2-970A-4B3E-BB1C-7A09969E49DF}" type="slidenum">
              <a:rPr lang="en-US" dirty="0"/>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it-IT"/>
              <a:t>Fare clic per modificare lo stile del titolo dello schema</a:t>
            </a:r>
            <a:endParaRPr lang="en-US"/>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571557CB-CCA1-9644-97C4-1AD55E691C52}" type="datetime1">
              <a:rPr lang="it-IT" smtClean="0"/>
              <a:t>13/02/26</a:t>
            </a:fld>
            <a:endParaRPr lang="en-US"/>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‹N›</a:t>
            </a:fld>
            <a:endParaRPr lang="en-US"/>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it-IT"/>
              <a:t>Fare clic per modificare lo stile del titolo dello schema</a:t>
            </a:r>
            <a:endParaRPr lang="en-US"/>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A9CFEF0C-26CB-9E49-9740-4E8987F92165}" type="datetime1">
              <a:rPr lang="it-IT" smtClean="0"/>
              <a:t>13/02/26</a:t>
            </a:fld>
            <a:endParaRPr lang="en-US"/>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‹N›</a:t>
            </a:fld>
            <a:endParaRPr lang="en-US"/>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it-IT"/>
              <a:t>Fare clic per modificare lo stile del titolo dello schema</a:t>
            </a:r>
            <a:endParaRPr lang="en-US"/>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B63CAE0E-F647-E14D-8F09-7E96F2454230}" type="datetime1">
              <a:rPr lang="it-IT" smtClean="0"/>
              <a:t>13/02/26</a:t>
            </a:fld>
            <a:endParaRPr lang="en-US"/>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‹N›</a:t>
            </a:fld>
            <a:endParaRPr lang="en-US"/>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D02F309-7C07-748A-FE32-5D7F2188174E}"/>
              </a:ext>
            </a:extLst>
          </p:cNvPr>
          <p:cNvSpPr>
            <a:spLocks noGrp="1"/>
          </p:cNvSpPr>
          <p:nvPr>
            <p:ph type="ctrTitle"/>
          </p:nvPr>
        </p:nvSpPr>
        <p:spPr/>
        <p:txBody>
          <a:bodyPr/>
          <a:lstStyle/>
          <a:p>
            <a:br>
              <a:rPr lang="it-IT" sz="5400"/>
            </a:br>
            <a:br>
              <a:rPr lang="it-IT" sz="5400"/>
            </a:br>
            <a:br>
              <a:rPr lang="it-IT" sz="4800"/>
            </a:br>
            <a:r>
              <a:rPr lang="it-IT" sz="4800"/>
              <a:t>IL PERSONALE NELLA LEGGE 199/2025 (BILANCIO 2026) E NEL DL 200/2025 (MILLEPROROGHE)</a:t>
            </a:r>
          </a:p>
        </p:txBody>
      </p:sp>
      <p:sp>
        <p:nvSpPr>
          <p:cNvPr id="3" name="Sottotitolo 2">
            <a:extLst>
              <a:ext uri="{FF2B5EF4-FFF2-40B4-BE49-F238E27FC236}">
                <a16:creationId xmlns:a16="http://schemas.microsoft.com/office/drawing/2014/main" id="{8785E5BE-72F1-FF7D-F33D-26887094D96B}"/>
              </a:ext>
            </a:extLst>
          </p:cNvPr>
          <p:cNvSpPr>
            <a:spLocks noGrp="1"/>
          </p:cNvSpPr>
          <p:nvPr>
            <p:ph type="subTitle" idx="1"/>
          </p:nvPr>
        </p:nvSpPr>
        <p:spPr/>
        <p:txBody>
          <a:bodyPr/>
          <a:lstStyle/>
          <a:p>
            <a:r>
              <a:rPr lang="it-IT"/>
              <a:t>Dott. Arturo Bianco</a:t>
            </a:r>
          </a:p>
        </p:txBody>
      </p:sp>
      <p:sp>
        <p:nvSpPr>
          <p:cNvPr id="4" name="Segnaposto piè di pagina 3">
            <a:extLst>
              <a:ext uri="{FF2B5EF4-FFF2-40B4-BE49-F238E27FC236}">
                <a16:creationId xmlns:a16="http://schemas.microsoft.com/office/drawing/2014/main" id="{7EC0B536-8011-D8A1-DBC4-80997CCD927A}"/>
              </a:ext>
            </a:extLst>
          </p:cNvPr>
          <p:cNvSpPr>
            <a:spLocks noGrp="1"/>
          </p:cNvSpPr>
          <p:nvPr>
            <p:ph type="ftr" sz="quarter" idx="11"/>
          </p:nvPr>
        </p:nvSpPr>
        <p:spPr/>
        <p:txBody>
          <a:bodyPr/>
          <a:lstStyle/>
          <a:p>
            <a:endParaRPr lang="en-US"/>
          </a:p>
        </p:txBody>
      </p:sp>
      <p:sp>
        <p:nvSpPr>
          <p:cNvPr id="5" name="Segnaposto numero diapositiva 4">
            <a:extLst>
              <a:ext uri="{FF2B5EF4-FFF2-40B4-BE49-F238E27FC236}">
                <a16:creationId xmlns:a16="http://schemas.microsoft.com/office/drawing/2014/main" id="{F84877CA-C070-6B04-AFB0-326427E4FE29}"/>
              </a:ext>
            </a:extLst>
          </p:cNvPr>
          <p:cNvSpPr>
            <a:spLocks noGrp="1"/>
          </p:cNvSpPr>
          <p:nvPr>
            <p:ph type="sldNum" sz="quarter" idx="12"/>
          </p:nvPr>
        </p:nvSpPr>
        <p:spPr/>
        <p:txBody>
          <a:bodyPr/>
          <a:lstStyle/>
          <a:p>
            <a:fld id="{69E57DC2-970A-4B3E-BB1C-7A09969E49DF}" type="slidenum">
              <a:rPr lang="en-US" smtClean="0"/>
              <a:pPr/>
              <a:t>1</a:t>
            </a:fld>
            <a:endParaRPr lang="en-US"/>
          </a:p>
        </p:txBody>
      </p:sp>
    </p:spTree>
    <p:extLst>
      <p:ext uri="{BB962C8B-B14F-4D97-AF65-F5344CB8AC3E}">
        <p14:creationId xmlns:p14="http://schemas.microsoft.com/office/powerpoint/2010/main" val="8545209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9E65CC6-316C-62EE-C38D-D65FE88FABB0}"/>
              </a:ext>
            </a:extLst>
          </p:cNvPr>
          <p:cNvSpPr>
            <a:spLocks noGrp="1"/>
          </p:cNvSpPr>
          <p:nvPr>
            <p:ph type="title"/>
          </p:nvPr>
        </p:nvSpPr>
        <p:spPr/>
        <p:txBody>
          <a:bodyPr/>
          <a:lstStyle/>
          <a:p>
            <a:r>
              <a:rPr lang="it-IT"/>
              <a:t>Indicazioni sui congedi parentali (2)</a:t>
            </a:r>
          </a:p>
        </p:txBody>
      </p:sp>
      <p:sp>
        <p:nvSpPr>
          <p:cNvPr id="3" name="Segnaposto contenuto 2">
            <a:extLst>
              <a:ext uri="{FF2B5EF4-FFF2-40B4-BE49-F238E27FC236}">
                <a16:creationId xmlns:a16="http://schemas.microsoft.com/office/drawing/2014/main" id="{839947ED-3195-A3AB-5837-5393B9D00874}"/>
              </a:ext>
            </a:extLst>
          </p:cNvPr>
          <p:cNvSpPr>
            <a:spLocks noGrp="1"/>
          </p:cNvSpPr>
          <p:nvPr>
            <p:ph idx="1"/>
          </p:nvPr>
        </p:nvSpPr>
        <p:spPr/>
        <p:txBody>
          <a:bodyPr>
            <a:normAutofit fontScale="85000" lnSpcReduction="10000"/>
          </a:bodyPr>
          <a:lstStyle/>
          <a:p>
            <a:r>
              <a:rPr lang="it-IT"/>
              <a:t>Nei giorni non lavorativi (ad esempio il sabato nel caso di orario su 5 giorni la settimana), della domenica o del diverso giorno di riposo settimanale, le festività infrasettimanali ed il giorno di riposo settimanale del personale in turno devono essere considerati compresi nel periodo di congedo. Tale disposizione non si applica in caso di effettivo rientro in servizio.</a:t>
            </a:r>
          </a:p>
          <a:p>
            <a:r>
              <a:rPr lang="it-IT"/>
              <a:t>Nel caso in cui in tale giorno il dipendente sia collocato in ferie, la circolare INPS n. 82/2001 ha chiarito che “(…) se le frazioni si susseguono in modo continuativo (ad es.: in caso di settimana corta, dal lunedì al venerdì e così successivamente) oppure sono intervallate soltanto da ferie, i giorni festivi e, in caso di settimana corta, i sabati (anche quelli cadenti subito prima e subito dopo le ferie) sono conteggiati come giorni di congedo parentale”</a:t>
            </a:r>
          </a:p>
          <a:p>
            <a:r>
              <a:rPr lang="it-IT"/>
              <a:t>Il dipendente è tenuto ad informare il datore di lavoro, fatti salvi i “casi di oggettiva impossibilità” con un preavviso di almeno 5 giorni nel caso di fruizione su base giornaliera e di 2 giorni su base oraria.</a:t>
            </a:r>
          </a:p>
          <a:p>
            <a:r>
              <a:rPr lang="it-IT"/>
              <a:t>Utilizzazione anche se l’altro genitore non ha diritto alla loro fruizione.</a:t>
            </a:r>
          </a:p>
        </p:txBody>
      </p:sp>
      <p:sp>
        <p:nvSpPr>
          <p:cNvPr id="4" name="Segnaposto piè di pagina 3">
            <a:extLst>
              <a:ext uri="{FF2B5EF4-FFF2-40B4-BE49-F238E27FC236}">
                <a16:creationId xmlns:a16="http://schemas.microsoft.com/office/drawing/2014/main" id="{F325FCD3-7F39-F896-2985-9B3A99ABE671}"/>
              </a:ext>
            </a:extLst>
          </p:cNvPr>
          <p:cNvSpPr>
            <a:spLocks noGrp="1"/>
          </p:cNvSpPr>
          <p:nvPr>
            <p:ph type="ftr" sz="quarter" idx="11"/>
          </p:nvPr>
        </p:nvSpPr>
        <p:spPr/>
        <p:txBody>
          <a:bodyPr/>
          <a:lstStyle/>
          <a:p>
            <a:endParaRPr lang="en-US"/>
          </a:p>
        </p:txBody>
      </p:sp>
      <p:sp>
        <p:nvSpPr>
          <p:cNvPr id="5" name="Segnaposto numero diapositiva 4">
            <a:extLst>
              <a:ext uri="{FF2B5EF4-FFF2-40B4-BE49-F238E27FC236}">
                <a16:creationId xmlns:a16="http://schemas.microsoft.com/office/drawing/2014/main" id="{1B090196-54B4-2324-B1E4-1F109C27ECE0}"/>
              </a:ext>
            </a:extLst>
          </p:cNvPr>
          <p:cNvSpPr>
            <a:spLocks noGrp="1"/>
          </p:cNvSpPr>
          <p:nvPr>
            <p:ph type="sldNum" sz="quarter" idx="12"/>
          </p:nvPr>
        </p:nvSpPr>
        <p:spPr/>
        <p:txBody>
          <a:bodyPr/>
          <a:lstStyle/>
          <a:p>
            <a:fld id="{69E57DC2-970A-4B3E-BB1C-7A09969E49DF}" type="slidenum">
              <a:rPr lang="en-US" smtClean="0"/>
              <a:t>10</a:t>
            </a:fld>
            <a:endParaRPr lang="en-US"/>
          </a:p>
        </p:txBody>
      </p:sp>
    </p:spTree>
    <p:extLst>
      <p:ext uri="{BB962C8B-B14F-4D97-AF65-F5344CB8AC3E}">
        <p14:creationId xmlns:p14="http://schemas.microsoft.com/office/powerpoint/2010/main" val="29509766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428C62B-4214-91B1-13B8-DE0A8DE2DBCF}"/>
              </a:ext>
            </a:extLst>
          </p:cNvPr>
          <p:cNvSpPr>
            <a:spLocks noGrp="1"/>
          </p:cNvSpPr>
          <p:nvPr>
            <p:ph type="title"/>
          </p:nvPr>
        </p:nvSpPr>
        <p:spPr/>
        <p:txBody>
          <a:bodyPr/>
          <a:lstStyle/>
          <a:p>
            <a:r>
              <a:rPr lang="it-IT"/>
              <a:t>Congedi parentali: il trattamento economico</a:t>
            </a:r>
          </a:p>
        </p:txBody>
      </p:sp>
      <p:sp>
        <p:nvSpPr>
          <p:cNvPr id="3" name="Segnaposto contenuto 2">
            <a:extLst>
              <a:ext uri="{FF2B5EF4-FFF2-40B4-BE49-F238E27FC236}">
                <a16:creationId xmlns:a16="http://schemas.microsoft.com/office/drawing/2014/main" id="{AB414BBF-EF5C-E273-C41C-79D7379CAA34}"/>
              </a:ext>
            </a:extLst>
          </p:cNvPr>
          <p:cNvSpPr>
            <a:spLocks noGrp="1"/>
          </p:cNvSpPr>
          <p:nvPr>
            <p:ph idx="1"/>
          </p:nvPr>
        </p:nvSpPr>
        <p:spPr/>
        <p:txBody>
          <a:bodyPr>
            <a:noAutofit/>
          </a:bodyPr>
          <a:lstStyle/>
          <a:p>
            <a:r>
              <a:rPr lang="it-IT" sz="2800"/>
              <a:t>Dallo 1 gennaio del 2025, il trattamento economico spettante ai dipendenti che usufruiscono dei congedi parentali è fissato nello 80% di quello spettante per i primi 3 mesi. Tale disposizione si applica sia al genitore solo che complessivamente ai 2 genitori.</a:t>
            </a:r>
          </a:p>
          <a:p>
            <a:r>
              <a:rPr lang="it-IT" sz="2800"/>
              <a:t>Sulla base delle previsioni dettate dal CCNL per il personale degli enti locali e delle regioni, per i primi 30 giorni del congedo parentale, periodo da computare “complessivamente per entrambi i genitori”, spetta il trattamento economico in misura piena </a:t>
            </a:r>
          </a:p>
        </p:txBody>
      </p:sp>
      <p:sp>
        <p:nvSpPr>
          <p:cNvPr id="4" name="Segnaposto piè di pagina 3">
            <a:extLst>
              <a:ext uri="{FF2B5EF4-FFF2-40B4-BE49-F238E27FC236}">
                <a16:creationId xmlns:a16="http://schemas.microsoft.com/office/drawing/2014/main" id="{B51AB54D-149F-BC37-EB66-C90EB729BAE7}"/>
              </a:ext>
            </a:extLst>
          </p:cNvPr>
          <p:cNvSpPr>
            <a:spLocks noGrp="1"/>
          </p:cNvSpPr>
          <p:nvPr>
            <p:ph type="ftr" sz="quarter" idx="11"/>
          </p:nvPr>
        </p:nvSpPr>
        <p:spPr/>
        <p:txBody>
          <a:bodyPr/>
          <a:lstStyle/>
          <a:p>
            <a:endParaRPr lang="en-US"/>
          </a:p>
        </p:txBody>
      </p:sp>
      <p:sp>
        <p:nvSpPr>
          <p:cNvPr id="5" name="Segnaposto numero diapositiva 4">
            <a:extLst>
              <a:ext uri="{FF2B5EF4-FFF2-40B4-BE49-F238E27FC236}">
                <a16:creationId xmlns:a16="http://schemas.microsoft.com/office/drawing/2014/main" id="{0BEDF5BD-10D7-5F42-2ACE-2F76C5239436}"/>
              </a:ext>
            </a:extLst>
          </p:cNvPr>
          <p:cNvSpPr>
            <a:spLocks noGrp="1"/>
          </p:cNvSpPr>
          <p:nvPr>
            <p:ph type="sldNum" sz="quarter" idx="12"/>
          </p:nvPr>
        </p:nvSpPr>
        <p:spPr/>
        <p:txBody>
          <a:bodyPr/>
          <a:lstStyle/>
          <a:p>
            <a:fld id="{69E57DC2-970A-4B3E-BB1C-7A09969E49DF}" type="slidenum">
              <a:rPr lang="en-US" smtClean="0"/>
              <a:t>11</a:t>
            </a:fld>
            <a:endParaRPr lang="en-US"/>
          </a:p>
        </p:txBody>
      </p:sp>
    </p:spTree>
    <p:extLst>
      <p:ext uri="{BB962C8B-B14F-4D97-AF65-F5344CB8AC3E}">
        <p14:creationId xmlns:p14="http://schemas.microsoft.com/office/powerpoint/2010/main" val="29727900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10B46E2-E716-E9AD-D924-FB39D1A601D1}"/>
              </a:ext>
            </a:extLst>
          </p:cNvPr>
          <p:cNvSpPr>
            <a:spLocks noGrp="1"/>
          </p:cNvSpPr>
          <p:nvPr>
            <p:ph type="title"/>
          </p:nvPr>
        </p:nvSpPr>
        <p:spPr/>
        <p:txBody>
          <a:bodyPr/>
          <a:lstStyle/>
          <a:p>
            <a:r>
              <a:rPr lang="it-IT"/>
              <a:t>Congedi parentali: le assunzioni sostitutive</a:t>
            </a:r>
          </a:p>
        </p:txBody>
      </p:sp>
      <p:sp>
        <p:nvSpPr>
          <p:cNvPr id="3" name="Segnaposto contenuto 2">
            <a:extLst>
              <a:ext uri="{FF2B5EF4-FFF2-40B4-BE49-F238E27FC236}">
                <a16:creationId xmlns:a16="http://schemas.microsoft.com/office/drawing/2014/main" id="{8529F0FC-202C-140C-434C-836C3CBD184F}"/>
              </a:ext>
            </a:extLst>
          </p:cNvPr>
          <p:cNvSpPr>
            <a:spLocks noGrp="1"/>
          </p:cNvSpPr>
          <p:nvPr>
            <p:ph idx="1"/>
          </p:nvPr>
        </p:nvSpPr>
        <p:spPr/>
        <p:txBody>
          <a:bodyPr>
            <a:noAutofit/>
          </a:bodyPr>
          <a:lstStyle/>
          <a:p>
            <a:r>
              <a:rPr lang="it-IT" sz="2800"/>
              <a:t>Comma 221</a:t>
            </a:r>
          </a:p>
          <a:p>
            <a:r>
              <a:rPr lang="it-IT" sz="2800"/>
              <a:t>Nel caso di sostituzione dei dipendenti che utilizzano i congedi di maternità e quelli parentali con assunzioni a tempo determinato, si può disporre il “prolungamento” per un ulteriore periodo di affiancamento della “lavoratrice sostituita .. non superiore al primo anno di età del bambino”. Ricordiamo che la norma già in vigore di cui all’articolo 4, comma 2, del d.lgs. n. 151/2001 consente di prevedere questa sostituzione “con anticipo fino ad un mese rispetto al periodo di inizio del congedo”.</a:t>
            </a:r>
          </a:p>
        </p:txBody>
      </p:sp>
      <p:sp>
        <p:nvSpPr>
          <p:cNvPr id="4" name="Segnaposto piè di pagina 3">
            <a:extLst>
              <a:ext uri="{FF2B5EF4-FFF2-40B4-BE49-F238E27FC236}">
                <a16:creationId xmlns:a16="http://schemas.microsoft.com/office/drawing/2014/main" id="{69F9BB7E-9DE2-4946-27EA-A631CEEA6422}"/>
              </a:ext>
            </a:extLst>
          </p:cNvPr>
          <p:cNvSpPr>
            <a:spLocks noGrp="1"/>
          </p:cNvSpPr>
          <p:nvPr>
            <p:ph type="ftr" sz="quarter" idx="11"/>
          </p:nvPr>
        </p:nvSpPr>
        <p:spPr>
          <a:xfrm>
            <a:off x="2781022" y="5958086"/>
            <a:ext cx="6280830" cy="404614"/>
          </a:xfrm>
        </p:spPr>
        <p:txBody>
          <a:bodyPr/>
          <a:lstStyle/>
          <a:p>
            <a:endParaRPr lang="en-US"/>
          </a:p>
        </p:txBody>
      </p:sp>
      <p:sp>
        <p:nvSpPr>
          <p:cNvPr id="5" name="Segnaposto numero diapositiva 4">
            <a:extLst>
              <a:ext uri="{FF2B5EF4-FFF2-40B4-BE49-F238E27FC236}">
                <a16:creationId xmlns:a16="http://schemas.microsoft.com/office/drawing/2014/main" id="{965A92B3-F544-E087-D6B4-1497F37E96C7}"/>
              </a:ext>
            </a:extLst>
          </p:cNvPr>
          <p:cNvSpPr>
            <a:spLocks noGrp="1"/>
          </p:cNvSpPr>
          <p:nvPr>
            <p:ph type="sldNum" sz="quarter" idx="12"/>
          </p:nvPr>
        </p:nvSpPr>
        <p:spPr/>
        <p:txBody>
          <a:bodyPr/>
          <a:lstStyle/>
          <a:p>
            <a:fld id="{69E57DC2-970A-4B3E-BB1C-7A09969E49DF}" type="slidenum">
              <a:rPr lang="en-US" smtClean="0"/>
              <a:t>12</a:t>
            </a:fld>
            <a:endParaRPr lang="en-US"/>
          </a:p>
        </p:txBody>
      </p:sp>
    </p:spTree>
    <p:extLst>
      <p:ext uri="{BB962C8B-B14F-4D97-AF65-F5344CB8AC3E}">
        <p14:creationId xmlns:p14="http://schemas.microsoft.com/office/powerpoint/2010/main" val="8999412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23ECE6C-CA73-CD98-D8B2-56029A9AFB2E}"/>
              </a:ext>
            </a:extLst>
          </p:cNvPr>
          <p:cNvSpPr>
            <a:spLocks noGrp="1"/>
          </p:cNvSpPr>
          <p:nvPr>
            <p:ph type="title"/>
          </p:nvPr>
        </p:nvSpPr>
        <p:spPr/>
        <p:txBody>
          <a:bodyPr/>
          <a:lstStyle/>
          <a:p>
            <a:r>
              <a:rPr lang="it-IT"/>
              <a:t>I controlli sui permessi della legge n. 104/1992</a:t>
            </a:r>
          </a:p>
        </p:txBody>
      </p:sp>
      <p:sp>
        <p:nvSpPr>
          <p:cNvPr id="3" name="Segnaposto contenuto 2">
            <a:extLst>
              <a:ext uri="{FF2B5EF4-FFF2-40B4-BE49-F238E27FC236}">
                <a16:creationId xmlns:a16="http://schemas.microsoft.com/office/drawing/2014/main" id="{F7EAE901-BF11-3570-067E-C715443A67A3}"/>
              </a:ext>
            </a:extLst>
          </p:cNvPr>
          <p:cNvSpPr>
            <a:spLocks noGrp="1"/>
          </p:cNvSpPr>
          <p:nvPr>
            <p:ph idx="1"/>
          </p:nvPr>
        </p:nvSpPr>
        <p:spPr/>
        <p:txBody>
          <a:bodyPr>
            <a:noAutofit/>
          </a:bodyPr>
          <a:lstStyle/>
          <a:p>
            <a:r>
              <a:rPr lang="it-IT"/>
              <a:t>Comma 723</a:t>
            </a:r>
          </a:p>
          <a:p>
            <a:r>
              <a:rPr lang="it-IT"/>
              <a:t>L’INPS accerta, su richiesta del datore di lavoro, la permanenza dei requisiti sanitari per i quali sono riconosciuti i permessi di cui alla legge 5 febbraio 1992, n. 104, ai dipendenti delle pubbliche amministrazioni di cui all’articolo 1, comma 2, del decreto legislativo 30 marzo 2001, n. 165. Per lo svolgimento di tali verifiche l’INPS può avvalersi, con specifiche convenzioni con oneri a carico delle singole amministrazioni, delle risorse umane e strumentali degli enti di cui all’articolo 19, comma 2, lettera c), del decreto legislativo 23 giugno 2011, n. 118 (</a:t>
            </a:r>
            <a:r>
              <a:rPr lang="it-IT" err="1"/>
              <a:t>nda</a:t>
            </a:r>
            <a:r>
              <a:rPr lang="it-IT"/>
              <a:t> ASL, ospedali </a:t>
            </a:r>
            <a:r>
              <a:rPr lang="it-IT" err="1"/>
              <a:t>etc</a:t>
            </a:r>
            <a:r>
              <a:rPr lang="it-IT"/>
              <a:t>), e dei medici della sanità militare. Con decreto del Ministro del lavoro e delle politiche sociali, sentito l’INPS, sono stabilite le modalità di attuazione del presente comma.</a:t>
            </a:r>
          </a:p>
        </p:txBody>
      </p:sp>
      <p:sp>
        <p:nvSpPr>
          <p:cNvPr id="4" name="Segnaposto piè di pagina 3">
            <a:extLst>
              <a:ext uri="{FF2B5EF4-FFF2-40B4-BE49-F238E27FC236}">
                <a16:creationId xmlns:a16="http://schemas.microsoft.com/office/drawing/2014/main" id="{F0815CB8-6DB9-8982-4300-DB8CDCD8BD62}"/>
              </a:ext>
            </a:extLst>
          </p:cNvPr>
          <p:cNvSpPr>
            <a:spLocks noGrp="1"/>
          </p:cNvSpPr>
          <p:nvPr>
            <p:ph type="ftr" sz="quarter" idx="11"/>
          </p:nvPr>
        </p:nvSpPr>
        <p:spPr/>
        <p:txBody>
          <a:bodyPr/>
          <a:lstStyle/>
          <a:p>
            <a:endParaRPr lang="en-US"/>
          </a:p>
        </p:txBody>
      </p:sp>
      <p:sp>
        <p:nvSpPr>
          <p:cNvPr id="5" name="Segnaposto numero diapositiva 4">
            <a:extLst>
              <a:ext uri="{FF2B5EF4-FFF2-40B4-BE49-F238E27FC236}">
                <a16:creationId xmlns:a16="http://schemas.microsoft.com/office/drawing/2014/main" id="{09E66720-C17F-EB4F-1962-9C5EB1BA7761}"/>
              </a:ext>
            </a:extLst>
          </p:cNvPr>
          <p:cNvSpPr>
            <a:spLocks noGrp="1"/>
          </p:cNvSpPr>
          <p:nvPr>
            <p:ph type="sldNum" sz="quarter" idx="12"/>
          </p:nvPr>
        </p:nvSpPr>
        <p:spPr/>
        <p:txBody>
          <a:bodyPr/>
          <a:lstStyle/>
          <a:p>
            <a:fld id="{69E57DC2-970A-4B3E-BB1C-7A09969E49DF}" type="slidenum">
              <a:rPr lang="en-US" smtClean="0"/>
              <a:t>13</a:t>
            </a:fld>
            <a:endParaRPr lang="en-US"/>
          </a:p>
        </p:txBody>
      </p:sp>
    </p:spTree>
    <p:extLst>
      <p:ext uri="{BB962C8B-B14F-4D97-AF65-F5344CB8AC3E}">
        <p14:creationId xmlns:p14="http://schemas.microsoft.com/office/powerpoint/2010/main" val="38641879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B3B248A-213D-C1B2-CF37-84DC87905BE8}"/>
              </a:ext>
            </a:extLst>
          </p:cNvPr>
          <p:cNvSpPr>
            <a:spLocks noGrp="1"/>
          </p:cNvSpPr>
          <p:nvPr>
            <p:ph type="title"/>
          </p:nvPr>
        </p:nvSpPr>
        <p:spPr/>
        <p:txBody>
          <a:bodyPr/>
          <a:lstStyle/>
          <a:p>
            <a:r>
              <a:rPr lang="it-IT"/>
              <a:t>I permessi della legge n. 104/1992 (1)</a:t>
            </a:r>
          </a:p>
        </p:txBody>
      </p:sp>
      <p:sp>
        <p:nvSpPr>
          <p:cNvPr id="3" name="Segnaposto contenuto 2">
            <a:extLst>
              <a:ext uri="{FF2B5EF4-FFF2-40B4-BE49-F238E27FC236}">
                <a16:creationId xmlns:a16="http://schemas.microsoft.com/office/drawing/2014/main" id="{50761ABA-BD4C-CEB5-8446-953BAF02BEF4}"/>
              </a:ext>
            </a:extLst>
          </p:cNvPr>
          <p:cNvSpPr>
            <a:spLocks noGrp="1"/>
          </p:cNvSpPr>
          <p:nvPr>
            <p:ph idx="1"/>
          </p:nvPr>
        </p:nvSpPr>
        <p:spPr/>
        <p:txBody>
          <a:bodyPr>
            <a:normAutofit/>
          </a:bodyPr>
          <a:lstStyle/>
          <a:p>
            <a:r>
              <a:rPr lang="it-IT"/>
              <a:t>Permessi per il dipendente con disabilità</a:t>
            </a:r>
          </a:p>
          <a:p>
            <a:pPr marL="0" indent="0">
              <a:buNone/>
            </a:pPr>
            <a:r>
              <a:rPr lang="it-IT"/>
              <a:t>1) </a:t>
            </a:r>
            <a:r>
              <a:rPr lang="it-IT" b="1"/>
              <a:t>tre giorni di permesso mensile</a:t>
            </a:r>
            <a:r>
              <a:rPr lang="it-IT"/>
              <a:t> utilizzabili anche ad ore, nel limite massimo di 18 ore mensili (riproporzionate in base al rapporto di lavoro)</a:t>
            </a:r>
          </a:p>
          <a:p>
            <a:pPr marL="0" indent="0">
              <a:buNone/>
            </a:pPr>
            <a:r>
              <a:rPr lang="it-IT"/>
              <a:t>2) r</a:t>
            </a:r>
            <a:r>
              <a:rPr lang="it-IT" b="1"/>
              <a:t>iduzione giornaliera di due ore di permesso per ciascun giorno lavorativo</a:t>
            </a:r>
            <a:r>
              <a:rPr lang="it-IT"/>
              <a:t> del mese per orario di lavoro pari o superiore alle sei ore, di un’ora per orario inferiore alle sei ore.</a:t>
            </a:r>
          </a:p>
          <a:p>
            <a:pPr marL="0" indent="0">
              <a:buNone/>
            </a:pPr>
            <a:r>
              <a:rPr lang="it-IT"/>
              <a:t>Il dipendente che fruisce dei permessi per se stesso può richiedere di fruire dei permessi anche per un familiare in condizione di disabilità </a:t>
            </a:r>
          </a:p>
        </p:txBody>
      </p:sp>
      <p:sp>
        <p:nvSpPr>
          <p:cNvPr id="4" name="Segnaposto piè di pagina 3">
            <a:extLst>
              <a:ext uri="{FF2B5EF4-FFF2-40B4-BE49-F238E27FC236}">
                <a16:creationId xmlns:a16="http://schemas.microsoft.com/office/drawing/2014/main" id="{931228F2-75C9-632A-64E2-625F53A12815}"/>
              </a:ext>
            </a:extLst>
          </p:cNvPr>
          <p:cNvSpPr>
            <a:spLocks noGrp="1"/>
          </p:cNvSpPr>
          <p:nvPr>
            <p:ph type="ftr" sz="quarter" idx="11"/>
          </p:nvPr>
        </p:nvSpPr>
        <p:spPr/>
        <p:txBody>
          <a:bodyPr/>
          <a:lstStyle/>
          <a:p>
            <a:endParaRPr lang="en-US"/>
          </a:p>
        </p:txBody>
      </p:sp>
      <p:sp>
        <p:nvSpPr>
          <p:cNvPr id="5" name="Segnaposto numero diapositiva 4">
            <a:extLst>
              <a:ext uri="{FF2B5EF4-FFF2-40B4-BE49-F238E27FC236}">
                <a16:creationId xmlns:a16="http://schemas.microsoft.com/office/drawing/2014/main" id="{9B462A53-A1F1-9ED0-E1C6-F4ED352C0169}"/>
              </a:ext>
            </a:extLst>
          </p:cNvPr>
          <p:cNvSpPr>
            <a:spLocks noGrp="1"/>
          </p:cNvSpPr>
          <p:nvPr>
            <p:ph type="sldNum" sz="quarter" idx="12"/>
          </p:nvPr>
        </p:nvSpPr>
        <p:spPr/>
        <p:txBody>
          <a:bodyPr/>
          <a:lstStyle/>
          <a:p>
            <a:fld id="{69E57DC2-970A-4B3E-BB1C-7A09969E49DF}" type="slidenum">
              <a:rPr lang="en-US" smtClean="0"/>
              <a:t>14</a:t>
            </a:fld>
            <a:endParaRPr lang="en-US"/>
          </a:p>
        </p:txBody>
      </p:sp>
    </p:spTree>
    <p:extLst>
      <p:ext uri="{BB962C8B-B14F-4D97-AF65-F5344CB8AC3E}">
        <p14:creationId xmlns:p14="http://schemas.microsoft.com/office/powerpoint/2010/main" val="19169781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704989F-9499-01A4-CFB5-040BC7D25EAE}"/>
              </a:ext>
            </a:extLst>
          </p:cNvPr>
          <p:cNvSpPr>
            <a:spLocks noGrp="1"/>
          </p:cNvSpPr>
          <p:nvPr>
            <p:ph type="title"/>
          </p:nvPr>
        </p:nvSpPr>
        <p:spPr/>
        <p:txBody>
          <a:bodyPr/>
          <a:lstStyle/>
          <a:p>
            <a:r>
              <a:rPr lang="it-IT"/>
              <a:t>I permessi della legge n. 104/1992 (2)</a:t>
            </a:r>
          </a:p>
        </p:txBody>
      </p:sp>
      <p:sp>
        <p:nvSpPr>
          <p:cNvPr id="3" name="Segnaposto contenuto 2">
            <a:extLst>
              <a:ext uri="{FF2B5EF4-FFF2-40B4-BE49-F238E27FC236}">
                <a16:creationId xmlns:a16="http://schemas.microsoft.com/office/drawing/2014/main" id="{E7C073BF-0DBC-E933-623D-911A79B8DFD8}"/>
              </a:ext>
            </a:extLst>
          </p:cNvPr>
          <p:cNvSpPr>
            <a:spLocks noGrp="1"/>
          </p:cNvSpPr>
          <p:nvPr>
            <p:ph idx="1"/>
          </p:nvPr>
        </p:nvSpPr>
        <p:spPr/>
        <p:txBody>
          <a:bodyPr>
            <a:normAutofit fontScale="92500" lnSpcReduction="10000"/>
          </a:bodyPr>
          <a:lstStyle/>
          <a:p>
            <a:r>
              <a:rPr lang="it-IT"/>
              <a:t>I permessi spettano ai </a:t>
            </a:r>
            <a:r>
              <a:rPr lang="it-IT" b="1"/>
              <a:t>genitori</a:t>
            </a:r>
            <a:r>
              <a:rPr lang="it-IT"/>
              <a:t> (anche adottivi o affidatari), al </a:t>
            </a:r>
            <a:r>
              <a:rPr lang="it-IT" b="1"/>
              <a:t>coniuge</a:t>
            </a:r>
            <a:r>
              <a:rPr lang="it-IT"/>
              <a:t>, alla  parte dell’unione civile, al convivente di fatto, ai </a:t>
            </a:r>
            <a:r>
              <a:rPr lang="it-IT" b="1"/>
              <a:t>parenti o agli affini entro il secondo grado</a:t>
            </a:r>
            <a:r>
              <a:rPr lang="it-IT"/>
              <a:t>. I permessi possono essere fruiti anche da </a:t>
            </a:r>
            <a:r>
              <a:rPr lang="it-IT" b="1"/>
              <a:t>parenti o affini di terzo grado</a:t>
            </a:r>
            <a:r>
              <a:rPr lang="it-IT"/>
              <a:t> soltanto qualora uno dei genitori o il coniuge o la parte dell’unione civile o il convivente di fatto abbiano compiuto 65 anni, siano affetti da patologie invalidanti o siano deceduti o mancanti (esempio di espressione “mancanti”: celibato, stato di figlio naturale non riconosciuto, divorzio, separazione legale o abbandono, risultanti da documentazione).</a:t>
            </a:r>
          </a:p>
          <a:p>
            <a:r>
              <a:rPr lang="it-IT"/>
              <a:t>Ai genitori, al coniuge, alla parte dell’unione civile, al convivente di fatto, ai parenti o agli affini spettano </a:t>
            </a:r>
            <a:r>
              <a:rPr lang="it-IT" b="1"/>
              <a:t>tre giorni di permesso mensile</a:t>
            </a:r>
            <a:r>
              <a:rPr lang="it-IT"/>
              <a:t>, utilizzabili anche ad ore, nel limite massimo di 18 ore mensili (riproporzionate in base al rapporto di lavoro).</a:t>
            </a:r>
          </a:p>
          <a:p>
            <a:r>
              <a:rPr lang="it-IT"/>
              <a:t>Fermo restando il limite complessivo di tre giorni, </a:t>
            </a:r>
            <a:r>
              <a:rPr lang="it-IT" b="1"/>
              <a:t>per l’assistenza allo stesso familiare con disabilità</a:t>
            </a:r>
            <a:r>
              <a:rPr lang="it-IT"/>
              <a:t>, il diritto può essere riconosciuto, su richiesta, a più soggetti tra quelli sopra elencati, che possono fruirne in via alternativa tra loro.</a:t>
            </a:r>
          </a:p>
        </p:txBody>
      </p:sp>
      <p:sp>
        <p:nvSpPr>
          <p:cNvPr id="4" name="Segnaposto piè di pagina 3">
            <a:extLst>
              <a:ext uri="{FF2B5EF4-FFF2-40B4-BE49-F238E27FC236}">
                <a16:creationId xmlns:a16="http://schemas.microsoft.com/office/drawing/2014/main" id="{281DE0BF-5497-FBCC-6004-C5EB98D1356D}"/>
              </a:ext>
            </a:extLst>
          </p:cNvPr>
          <p:cNvSpPr>
            <a:spLocks noGrp="1"/>
          </p:cNvSpPr>
          <p:nvPr>
            <p:ph type="ftr" sz="quarter" idx="11"/>
          </p:nvPr>
        </p:nvSpPr>
        <p:spPr/>
        <p:txBody>
          <a:bodyPr/>
          <a:lstStyle/>
          <a:p>
            <a:endParaRPr lang="en-US"/>
          </a:p>
        </p:txBody>
      </p:sp>
      <p:sp>
        <p:nvSpPr>
          <p:cNvPr id="5" name="Segnaposto numero diapositiva 4">
            <a:extLst>
              <a:ext uri="{FF2B5EF4-FFF2-40B4-BE49-F238E27FC236}">
                <a16:creationId xmlns:a16="http://schemas.microsoft.com/office/drawing/2014/main" id="{6288F017-98EA-67CF-A00A-8F79DBA3AC84}"/>
              </a:ext>
            </a:extLst>
          </p:cNvPr>
          <p:cNvSpPr>
            <a:spLocks noGrp="1"/>
          </p:cNvSpPr>
          <p:nvPr>
            <p:ph type="sldNum" sz="quarter" idx="12"/>
          </p:nvPr>
        </p:nvSpPr>
        <p:spPr/>
        <p:txBody>
          <a:bodyPr/>
          <a:lstStyle/>
          <a:p>
            <a:fld id="{69E57DC2-970A-4B3E-BB1C-7A09969E49DF}" type="slidenum">
              <a:rPr lang="en-US" smtClean="0"/>
              <a:t>15</a:t>
            </a:fld>
            <a:endParaRPr lang="en-US"/>
          </a:p>
        </p:txBody>
      </p:sp>
    </p:spTree>
    <p:extLst>
      <p:ext uri="{BB962C8B-B14F-4D97-AF65-F5344CB8AC3E}">
        <p14:creationId xmlns:p14="http://schemas.microsoft.com/office/powerpoint/2010/main" val="14300081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E73B787-72DB-A979-380E-425CCE44C259}"/>
              </a:ext>
            </a:extLst>
          </p:cNvPr>
          <p:cNvSpPr>
            <a:spLocks noGrp="1"/>
          </p:cNvSpPr>
          <p:nvPr>
            <p:ph type="title"/>
          </p:nvPr>
        </p:nvSpPr>
        <p:spPr/>
        <p:txBody>
          <a:bodyPr/>
          <a:lstStyle/>
          <a:p>
            <a:r>
              <a:rPr lang="it-IT"/>
              <a:t>I permessi della legge n. 104/1992 (3)</a:t>
            </a:r>
          </a:p>
        </p:txBody>
      </p:sp>
      <p:sp>
        <p:nvSpPr>
          <p:cNvPr id="3" name="Segnaposto contenuto 2">
            <a:extLst>
              <a:ext uri="{FF2B5EF4-FFF2-40B4-BE49-F238E27FC236}">
                <a16:creationId xmlns:a16="http://schemas.microsoft.com/office/drawing/2014/main" id="{F7B80B38-1247-D945-B250-7ADFEA5D849D}"/>
              </a:ext>
            </a:extLst>
          </p:cNvPr>
          <p:cNvSpPr>
            <a:spLocks noGrp="1"/>
          </p:cNvSpPr>
          <p:nvPr>
            <p:ph idx="1"/>
          </p:nvPr>
        </p:nvSpPr>
        <p:spPr/>
        <p:txBody>
          <a:bodyPr>
            <a:normAutofit/>
          </a:bodyPr>
          <a:lstStyle/>
          <a:p>
            <a:r>
              <a:rPr lang="it-IT" b="1" dirty="0"/>
              <a:t>È possibile assistere più familiari con disabilità</a:t>
            </a:r>
            <a:r>
              <a:rPr lang="it-IT" dirty="0"/>
              <a:t>, solo a condizione che si tratti:</a:t>
            </a:r>
          </a:p>
          <a:p>
            <a:r>
              <a:rPr lang="it-IT" dirty="0"/>
              <a:t>del coniuge o della parte di un’unione civile o del convivente di fatto</a:t>
            </a:r>
          </a:p>
          <a:p>
            <a:r>
              <a:rPr lang="it-IT" dirty="0"/>
              <a:t>di un parente o affine entro il primo grado</a:t>
            </a:r>
          </a:p>
          <a:p>
            <a:r>
              <a:rPr lang="it-IT" dirty="0"/>
              <a:t>di un parente o affine entro il secondo grado, qualora i genitori o il coniuge della persona in condizione di disabilità abbiano compiuto i 65 anni di età oppure siano anch’essi affetti da patologie invalidanti o siano deceduti o mancanti</a:t>
            </a:r>
          </a:p>
          <a:p>
            <a:r>
              <a:rPr lang="it-IT" dirty="0"/>
              <a:t>di conseguenza non è possibile assistere più familiari con disabilità se parenti o affini di terzo grado.</a:t>
            </a:r>
          </a:p>
        </p:txBody>
      </p:sp>
      <p:sp>
        <p:nvSpPr>
          <p:cNvPr id="4" name="Segnaposto piè di pagina 3">
            <a:extLst>
              <a:ext uri="{FF2B5EF4-FFF2-40B4-BE49-F238E27FC236}">
                <a16:creationId xmlns:a16="http://schemas.microsoft.com/office/drawing/2014/main" id="{453DD832-5888-E09B-E2F8-25906D967415}"/>
              </a:ext>
            </a:extLst>
          </p:cNvPr>
          <p:cNvSpPr>
            <a:spLocks noGrp="1"/>
          </p:cNvSpPr>
          <p:nvPr>
            <p:ph type="ftr" sz="quarter" idx="11"/>
          </p:nvPr>
        </p:nvSpPr>
        <p:spPr/>
        <p:txBody>
          <a:bodyPr/>
          <a:lstStyle/>
          <a:p>
            <a:endParaRPr lang="en-US"/>
          </a:p>
        </p:txBody>
      </p:sp>
      <p:sp>
        <p:nvSpPr>
          <p:cNvPr id="5" name="Segnaposto numero diapositiva 4">
            <a:extLst>
              <a:ext uri="{FF2B5EF4-FFF2-40B4-BE49-F238E27FC236}">
                <a16:creationId xmlns:a16="http://schemas.microsoft.com/office/drawing/2014/main" id="{979707AE-37BA-F473-2520-A111D186FDBC}"/>
              </a:ext>
            </a:extLst>
          </p:cNvPr>
          <p:cNvSpPr>
            <a:spLocks noGrp="1"/>
          </p:cNvSpPr>
          <p:nvPr>
            <p:ph type="sldNum" sz="quarter" idx="12"/>
          </p:nvPr>
        </p:nvSpPr>
        <p:spPr/>
        <p:txBody>
          <a:bodyPr/>
          <a:lstStyle/>
          <a:p>
            <a:fld id="{69E57DC2-970A-4B3E-BB1C-7A09969E49DF}" type="slidenum">
              <a:rPr lang="en-US" smtClean="0"/>
              <a:t>16</a:t>
            </a:fld>
            <a:endParaRPr lang="en-US"/>
          </a:p>
        </p:txBody>
      </p:sp>
    </p:spTree>
    <p:extLst>
      <p:ext uri="{BB962C8B-B14F-4D97-AF65-F5344CB8AC3E}">
        <p14:creationId xmlns:p14="http://schemas.microsoft.com/office/powerpoint/2010/main" val="24325514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C3D15E3-6411-CD4F-485F-A0AA2323B4C8}"/>
              </a:ext>
            </a:extLst>
          </p:cNvPr>
          <p:cNvSpPr>
            <a:spLocks noGrp="1"/>
          </p:cNvSpPr>
          <p:nvPr>
            <p:ph type="title"/>
          </p:nvPr>
        </p:nvSpPr>
        <p:spPr/>
        <p:txBody>
          <a:bodyPr>
            <a:normAutofit/>
          </a:bodyPr>
          <a:lstStyle/>
          <a:p>
            <a:r>
              <a:rPr lang="it-IT" sz="3600">
                <a:latin typeface="+mn-lt"/>
              </a:rPr>
              <a:t>I permessi della legge n. 104/1992 (4)</a:t>
            </a:r>
          </a:p>
        </p:txBody>
      </p:sp>
      <p:graphicFrame>
        <p:nvGraphicFramePr>
          <p:cNvPr id="6" name="Segnaposto contenuto 5">
            <a:extLst>
              <a:ext uri="{FF2B5EF4-FFF2-40B4-BE49-F238E27FC236}">
                <a16:creationId xmlns:a16="http://schemas.microsoft.com/office/drawing/2014/main" id="{8B8DCA8D-41A7-4D75-2AE6-8F46464F9143}"/>
              </a:ext>
            </a:extLst>
          </p:cNvPr>
          <p:cNvGraphicFramePr>
            <a:graphicFrameLocks noGrp="1"/>
          </p:cNvGraphicFramePr>
          <p:nvPr>
            <p:ph idx="1"/>
            <p:extLst>
              <p:ext uri="{D42A27DB-BD31-4B8C-83A1-F6EECF244321}">
                <p14:modId xmlns:p14="http://schemas.microsoft.com/office/powerpoint/2010/main" val="3420404803"/>
              </p:ext>
            </p:extLst>
          </p:nvPr>
        </p:nvGraphicFramePr>
        <p:xfrm>
          <a:off x="1530626" y="1716157"/>
          <a:ext cx="8786191" cy="4456043"/>
        </p:xfrm>
        <a:graphic>
          <a:graphicData uri="http://schemas.openxmlformats.org/drawingml/2006/table">
            <a:tbl>
              <a:tblPr/>
              <a:tblGrid>
                <a:gridCol w="4519129">
                  <a:extLst>
                    <a:ext uri="{9D8B030D-6E8A-4147-A177-3AD203B41FA5}">
                      <a16:colId xmlns:a16="http://schemas.microsoft.com/office/drawing/2014/main" val="467391139"/>
                    </a:ext>
                  </a:extLst>
                </a:gridCol>
                <a:gridCol w="4267062">
                  <a:extLst>
                    <a:ext uri="{9D8B030D-6E8A-4147-A177-3AD203B41FA5}">
                      <a16:colId xmlns:a16="http://schemas.microsoft.com/office/drawing/2014/main" val="1398019285"/>
                    </a:ext>
                  </a:extLst>
                </a:gridCol>
              </a:tblGrid>
              <a:tr h="322998">
                <a:tc>
                  <a:txBody>
                    <a:bodyPr/>
                    <a:lstStyle/>
                    <a:p>
                      <a:pPr algn="l">
                        <a:buNone/>
                      </a:pPr>
                      <a:r>
                        <a:rPr lang="it-IT" sz="800" b="1">
                          <a:effectLst/>
                        </a:rPr>
                        <a:t>Parentela</a:t>
                      </a:r>
                      <a:endParaRPr lang="it-IT" sz="800">
                        <a:effectLst/>
                      </a:endParaRPr>
                    </a:p>
                  </a:txBody>
                  <a:tcPr marL="66224" marR="66224" marT="66224" marB="66224" anchor="ctr">
                    <a:lnL w="9525" cap="flat" cmpd="sng" algn="ctr">
                      <a:solidFill>
                        <a:srgbClr val="D6DCE3"/>
                      </a:solidFill>
                      <a:prstDash val="solid"/>
                      <a:round/>
                      <a:headEnd type="none" w="med" len="med"/>
                      <a:tailEnd type="none" w="med" len="med"/>
                    </a:lnL>
                    <a:lnR w="9525" cap="flat" cmpd="sng" algn="ctr">
                      <a:solidFill>
                        <a:srgbClr val="D6DCE3"/>
                      </a:solidFill>
                      <a:prstDash val="solid"/>
                      <a:round/>
                      <a:headEnd type="none" w="med" len="med"/>
                      <a:tailEnd type="none" w="med" len="med"/>
                    </a:lnR>
                    <a:lnT w="9525" cap="flat" cmpd="sng" algn="ctr">
                      <a:solidFill>
                        <a:srgbClr val="D6DCE3"/>
                      </a:solidFill>
                      <a:prstDash val="solid"/>
                      <a:round/>
                      <a:headEnd type="none" w="med" len="med"/>
                      <a:tailEnd type="none" w="med" len="med"/>
                    </a:lnT>
                    <a:lnB w="9525" cap="flat" cmpd="sng" algn="ctr">
                      <a:solidFill>
                        <a:srgbClr val="D6DCE3"/>
                      </a:solidFill>
                      <a:prstDash val="solid"/>
                      <a:round/>
                      <a:headEnd type="none" w="med" len="med"/>
                      <a:tailEnd type="none" w="med" len="med"/>
                    </a:lnB>
                    <a:noFill/>
                  </a:tcPr>
                </a:tc>
                <a:tc>
                  <a:txBody>
                    <a:bodyPr/>
                    <a:lstStyle/>
                    <a:p>
                      <a:pPr algn="l">
                        <a:buNone/>
                      </a:pPr>
                      <a:r>
                        <a:rPr lang="it-IT" sz="800" b="1">
                          <a:effectLst/>
                        </a:rPr>
                        <a:t>Affinità</a:t>
                      </a:r>
                      <a:endParaRPr lang="it-IT" sz="800">
                        <a:effectLst/>
                      </a:endParaRPr>
                    </a:p>
                  </a:txBody>
                  <a:tcPr marL="66224" marR="66224" marT="66224" marB="66224" anchor="ctr">
                    <a:lnL w="9525" cap="flat" cmpd="sng" algn="ctr">
                      <a:solidFill>
                        <a:srgbClr val="D6DCE3"/>
                      </a:solidFill>
                      <a:prstDash val="solid"/>
                      <a:round/>
                      <a:headEnd type="none" w="med" len="med"/>
                      <a:tailEnd type="none" w="med" len="med"/>
                    </a:lnL>
                    <a:lnR w="9525" cap="flat" cmpd="sng" algn="ctr">
                      <a:solidFill>
                        <a:srgbClr val="D6DCE3"/>
                      </a:solidFill>
                      <a:prstDash val="solid"/>
                      <a:round/>
                      <a:headEnd type="none" w="med" len="med"/>
                      <a:tailEnd type="none" w="med" len="med"/>
                    </a:lnR>
                    <a:lnT w="9525" cap="flat" cmpd="sng" algn="ctr">
                      <a:solidFill>
                        <a:srgbClr val="D6DCE3"/>
                      </a:solidFill>
                      <a:prstDash val="solid"/>
                      <a:round/>
                      <a:headEnd type="none" w="med" len="med"/>
                      <a:tailEnd type="none" w="med" len="med"/>
                    </a:lnT>
                    <a:lnB w="9525" cap="flat" cmpd="sng" algn="ctr">
                      <a:solidFill>
                        <a:srgbClr val="D6DCE3"/>
                      </a:solidFill>
                      <a:prstDash val="solid"/>
                      <a:round/>
                      <a:headEnd type="none" w="med" len="med"/>
                      <a:tailEnd type="none" w="med" len="med"/>
                    </a:lnB>
                    <a:noFill/>
                  </a:tcPr>
                </a:tc>
                <a:extLst>
                  <a:ext uri="{0D108BD9-81ED-4DB2-BD59-A6C34878D82A}">
                    <a16:rowId xmlns:a16="http://schemas.microsoft.com/office/drawing/2014/main" val="1433651122"/>
                  </a:ext>
                </a:extLst>
              </a:tr>
              <a:tr h="955808">
                <a:tc>
                  <a:txBody>
                    <a:bodyPr/>
                    <a:lstStyle/>
                    <a:p>
                      <a:pPr algn="l">
                        <a:buNone/>
                      </a:pPr>
                      <a:r>
                        <a:rPr lang="it-IT" sz="1400">
                          <a:effectLst/>
                        </a:rPr>
                        <a:t>1* grado:</a:t>
                      </a:r>
                    </a:p>
                    <a:p>
                      <a:pPr algn="l">
                        <a:buNone/>
                      </a:pPr>
                      <a:r>
                        <a:rPr lang="it-IT" sz="1400">
                          <a:effectLst/>
                        </a:rPr>
                        <a:t>padre e madre</a:t>
                      </a:r>
                      <a:br>
                        <a:rPr lang="it-IT" sz="1400">
                          <a:effectLst/>
                        </a:rPr>
                      </a:br>
                      <a:r>
                        <a:rPr lang="it-IT" sz="1400">
                          <a:effectLst/>
                        </a:rPr>
                        <a:t>figlio o figlia</a:t>
                      </a:r>
                    </a:p>
                  </a:txBody>
                  <a:tcPr marL="66224" marR="66224" marT="66224" marB="66224" anchor="ctr">
                    <a:lnL w="9525" cap="flat" cmpd="sng" algn="ctr">
                      <a:solidFill>
                        <a:srgbClr val="D6DCE3"/>
                      </a:solidFill>
                      <a:prstDash val="solid"/>
                      <a:round/>
                      <a:headEnd type="none" w="med" len="med"/>
                      <a:tailEnd type="none" w="med" len="med"/>
                    </a:lnL>
                    <a:lnR w="9525" cap="flat" cmpd="sng" algn="ctr">
                      <a:solidFill>
                        <a:srgbClr val="D6DCE3"/>
                      </a:solidFill>
                      <a:prstDash val="solid"/>
                      <a:round/>
                      <a:headEnd type="none" w="med" len="med"/>
                      <a:tailEnd type="none" w="med" len="med"/>
                    </a:lnR>
                    <a:lnT w="9525" cap="flat" cmpd="sng" algn="ctr">
                      <a:solidFill>
                        <a:srgbClr val="D6DCE3"/>
                      </a:solidFill>
                      <a:prstDash val="solid"/>
                      <a:round/>
                      <a:headEnd type="none" w="med" len="med"/>
                      <a:tailEnd type="none" w="med" len="med"/>
                    </a:lnT>
                    <a:lnB w="9525" cap="flat" cmpd="sng" algn="ctr">
                      <a:solidFill>
                        <a:srgbClr val="D6DCE3"/>
                      </a:solidFill>
                      <a:prstDash val="solid"/>
                      <a:round/>
                      <a:headEnd type="none" w="med" len="med"/>
                      <a:tailEnd type="none" w="med" len="med"/>
                    </a:lnB>
                    <a:noFill/>
                  </a:tcPr>
                </a:tc>
                <a:tc>
                  <a:txBody>
                    <a:bodyPr/>
                    <a:lstStyle/>
                    <a:p>
                      <a:pPr algn="l">
                        <a:buNone/>
                      </a:pPr>
                      <a:r>
                        <a:rPr lang="it-IT" sz="1400">
                          <a:effectLst/>
                        </a:rPr>
                        <a:t>1* grado:</a:t>
                      </a:r>
                    </a:p>
                    <a:p>
                      <a:pPr algn="l">
                        <a:buNone/>
                      </a:pPr>
                      <a:r>
                        <a:rPr lang="it-IT" sz="1400">
                          <a:effectLst/>
                        </a:rPr>
                        <a:t>suocero o suocera del titolare</a:t>
                      </a:r>
                      <a:br>
                        <a:rPr lang="it-IT" sz="1400">
                          <a:effectLst/>
                        </a:rPr>
                      </a:br>
                      <a:r>
                        <a:rPr lang="it-IT" sz="1400">
                          <a:effectLst/>
                        </a:rPr>
                        <a:t>figlio o figlia del coniuge</a:t>
                      </a:r>
                    </a:p>
                  </a:txBody>
                  <a:tcPr marL="66224" marR="66224" marT="66224" marB="66224" anchor="ctr">
                    <a:lnL w="9525" cap="flat" cmpd="sng" algn="ctr">
                      <a:solidFill>
                        <a:srgbClr val="D6DCE3"/>
                      </a:solidFill>
                      <a:prstDash val="solid"/>
                      <a:round/>
                      <a:headEnd type="none" w="med" len="med"/>
                      <a:tailEnd type="none" w="med" len="med"/>
                    </a:lnL>
                    <a:lnR w="9525" cap="flat" cmpd="sng" algn="ctr">
                      <a:solidFill>
                        <a:srgbClr val="D6DCE3"/>
                      </a:solidFill>
                      <a:prstDash val="solid"/>
                      <a:round/>
                      <a:headEnd type="none" w="med" len="med"/>
                      <a:tailEnd type="none" w="med" len="med"/>
                    </a:lnR>
                    <a:lnT w="9525" cap="flat" cmpd="sng" algn="ctr">
                      <a:solidFill>
                        <a:srgbClr val="D6DCE3"/>
                      </a:solidFill>
                      <a:prstDash val="solid"/>
                      <a:round/>
                      <a:headEnd type="none" w="med" len="med"/>
                      <a:tailEnd type="none" w="med" len="med"/>
                    </a:lnT>
                    <a:lnB w="9525" cap="flat" cmpd="sng" algn="ctr">
                      <a:solidFill>
                        <a:srgbClr val="D6DCE3"/>
                      </a:solidFill>
                      <a:prstDash val="solid"/>
                      <a:round/>
                      <a:headEnd type="none" w="med" len="med"/>
                      <a:tailEnd type="none" w="med" len="med"/>
                    </a:lnB>
                    <a:noFill/>
                  </a:tcPr>
                </a:tc>
                <a:extLst>
                  <a:ext uri="{0D108BD9-81ED-4DB2-BD59-A6C34878D82A}">
                    <a16:rowId xmlns:a16="http://schemas.microsoft.com/office/drawing/2014/main" val="2803860108"/>
                  </a:ext>
                </a:extLst>
              </a:tr>
              <a:tr h="1272213">
                <a:tc>
                  <a:txBody>
                    <a:bodyPr/>
                    <a:lstStyle/>
                    <a:p>
                      <a:pPr algn="l">
                        <a:buNone/>
                      </a:pPr>
                      <a:r>
                        <a:rPr lang="it-IT" sz="1400">
                          <a:effectLst/>
                        </a:rPr>
                        <a:t>2° grado:</a:t>
                      </a:r>
                    </a:p>
                    <a:p>
                      <a:pPr algn="l">
                        <a:buNone/>
                      </a:pPr>
                      <a:r>
                        <a:rPr lang="it-IT" sz="1400">
                          <a:effectLst/>
                        </a:rPr>
                        <a:t>nonno o nonna</a:t>
                      </a:r>
                      <a:br>
                        <a:rPr lang="it-IT" sz="1400">
                          <a:effectLst/>
                        </a:rPr>
                      </a:br>
                      <a:r>
                        <a:rPr lang="it-IT" sz="1400">
                          <a:effectLst/>
                        </a:rPr>
                        <a:t>nipote</a:t>
                      </a:r>
                      <a:br>
                        <a:rPr lang="it-IT" sz="1400">
                          <a:effectLst/>
                        </a:rPr>
                      </a:br>
                      <a:r>
                        <a:rPr lang="it-IT" sz="1400">
                          <a:effectLst/>
                        </a:rPr>
                        <a:t>(figlio del figlio o della figlia)</a:t>
                      </a:r>
                      <a:br>
                        <a:rPr lang="it-IT" sz="1400">
                          <a:effectLst/>
                        </a:rPr>
                      </a:br>
                      <a:r>
                        <a:rPr lang="it-IT" sz="1400">
                          <a:effectLst/>
                        </a:rPr>
                        <a:t>fratello o sorella</a:t>
                      </a:r>
                    </a:p>
                  </a:txBody>
                  <a:tcPr marL="66224" marR="66224" marT="66224" marB="66224" anchor="ctr">
                    <a:lnL w="9525" cap="flat" cmpd="sng" algn="ctr">
                      <a:solidFill>
                        <a:srgbClr val="D6DCE3"/>
                      </a:solidFill>
                      <a:prstDash val="solid"/>
                      <a:round/>
                      <a:headEnd type="none" w="med" len="med"/>
                      <a:tailEnd type="none" w="med" len="med"/>
                    </a:lnL>
                    <a:lnR w="9525" cap="flat" cmpd="sng" algn="ctr">
                      <a:solidFill>
                        <a:srgbClr val="D6DCE3"/>
                      </a:solidFill>
                      <a:prstDash val="solid"/>
                      <a:round/>
                      <a:headEnd type="none" w="med" len="med"/>
                      <a:tailEnd type="none" w="med" len="med"/>
                    </a:lnR>
                    <a:lnT w="9525" cap="flat" cmpd="sng" algn="ctr">
                      <a:solidFill>
                        <a:srgbClr val="D6DCE3"/>
                      </a:solidFill>
                      <a:prstDash val="solid"/>
                      <a:round/>
                      <a:headEnd type="none" w="med" len="med"/>
                      <a:tailEnd type="none" w="med" len="med"/>
                    </a:lnT>
                    <a:lnB w="9525" cap="flat" cmpd="sng" algn="ctr">
                      <a:solidFill>
                        <a:srgbClr val="D6DCE3"/>
                      </a:solidFill>
                      <a:prstDash val="solid"/>
                      <a:round/>
                      <a:headEnd type="none" w="med" len="med"/>
                      <a:tailEnd type="none" w="med" len="med"/>
                    </a:lnB>
                    <a:noFill/>
                  </a:tcPr>
                </a:tc>
                <a:tc>
                  <a:txBody>
                    <a:bodyPr/>
                    <a:lstStyle/>
                    <a:p>
                      <a:pPr algn="l">
                        <a:buNone/>
                      </a:pPr>
                      <a:r>
                        <a:rPr lang="it-IT" sz="1400">
                          <a:effectLst/>
                        </a:rPr>
                        <a:t>2° grado:</a:t>
                      </a:r>
                    </a:p>
                    <a:p>
                      <a:pPr algn="l">
                        <a:buNone/>
                      </a:pPr>
                      <a:r>
                        <a:rPr lang="it-IT" sz="1400">
                          <a:effectLst/>
                        </a:rPr>
                        <a:t>nonno o nonna del coniuge</a:t>
                      </a:r>
                      <a:br>
                        <a:rPr lang="it-IT" sz="1400">
                          <a:effectLst/>
                        </a:rPr>
                      </a:br>
                      <a:r>
                        <a:rPr lang="it-IT" sz="1400">
                          <a:effectLst/>
                        </a:rPr>
                        <a:t>nipote</a:t>
                      </a:r>
                      <a:br>
                        <a:rPr lang="it-IT" sz="1400">
                          <a:effectLst/>
                        </a:rPr>
                      </a:br>
                      <a:r>
                        <a:rPr lang="it-IT" sz="1400">
                          <a:effectLst/>
                        </a:rPr>
                        <a:t>(figlio del figlio del coniuge)</a:t>
                      </a:r>
                      <a:br>
                        <a:rPr lang="it-IT" sz="1400">
                          <a:effectLst/>
                        </a:rPr>
                      </a:br>
                      <a:r>
                        <a:rPr lang="it-IT" sz="1400">
                          <a:effectLst/>
                        </a:rPr>
                        <a:t>cognato o cognata</a:t>
                      </a:r>
                    </a:p>
                  </a:txBody>
                  <a:tcPr marL="66224" marR="66224" marT="66224" marB="66224" anchor="ctr">
                    <a:lnL w="9525" cap="flat" cmpd="sng" algn="ctr">
                      <a:solidFill>
                        <a:srgbClr val="D6DCE3"/>
                      </a:solidFill>
                      <a:prstDash val="solid"/>
                      <a:round/>
                      <a:headEnd type="none" w="med" len="med"/>
                      <a:tailEnd type="none" w="med" len="med"/>
                    </a:lnL>
                    <a:lnR w="9525" cap="flat" cmpd="sng" algn="ctr">
                      <a:solidFill>
                        <a:srgbClr val="D6DCE3"/>
                      </a:solidFill>
                      <a:prstDash val="solid"/>
                      <a:round/>
                      <a:headEnd type="none" w="med" len="med"/>
                      <a:tailEnd type="none" w="med" len="med"/>
                    </a:lnR>
                    <a:lnT w="9525" cap="flat" cmpd="sng" algn="ctr">
                      <a:solidFill>
                        <a:srgbClr val="D6DCE3"/>
                      </a:solidFill>
                      <a:prstDash val="solid"/>
                      <a:round/>
                      <a:headEnd type="none" w="med" len="med"/>
                      <a:tailEnd type="none" w="med" len="med"/>
                    </a:lnT>
                    <a:lnB w="9525" cap="flat" cmpd="sng" algn="ctr">
                      <a:solidFill>
                        <a:srgbClr val="D6DCE3"/>
                      </a:solidFill>
                      <a:prstDash val="solid"/>
                      <a:round/>
                      <a:headEnd type="none" w="med" len="med"/>
                      <a:tailEnd type="none" w="med" len="med"/>
                    </a:lnB>
                    <a:noFill/>
                  </a:tcPr>
                </a:tc>
                <a:extLst>
                  <a:ext uri="{0D108BD9-81ED-4DB2-BD59-A6C34878D82A}">
                    <a16:rowId xmlns:a16="http://schemas.microsoft.com/office/drawing/2014/main" val="1997022856"/>
                  </a:ext>
                </a:extLst>
              </a:tr>
              <a:tr h="1905024">
                <a:tc>
                  <a:txBody>
                    <a:bodyPr/>
                    <a:lstStyle/>
                    <a:p>
                      <a:pPr algn="l">
                        <a:buNone/>
                      </a:pPr>
                      <a:r>
                        <a:rPr lang="it-IT" sz="1400">
                          <a:effectLst/>
                        </a:rPr>
                        <a:t>3° grado:</a:t>
                      </a:r>
                    </a:p>
                    <a:p>
                      <a:pPr algn="l">
                        <a:buNone/>
                      </a:pPr>
                      <a:r>
                        <a:rPr lang="it-IT" sz="1400">
                          <a:effectLst/>
                        </a:rPr>
                        <a:t>bisnonno o bisnonna</a:t>
                      </a:r>
                      <a:br>
                        <a:rPr lang="it-IT" sz="1400">
                          <a:effectLst/>
                        </a:rPr>
                      </a:br>
                      <a:r>
                        <a:rPr lang="it-IT" sz="1400">
                          <a:effectLst/>
                        </a:rPr>
                        <a:t>pronipote</a:t>
                      </a:r>
                      <a:br>
                        <a:rPr lang="it-IT" sz="1400">
                          <a:effectLst/>
                        </a:rPr>
                      </a:br>
                      <a:r>
                        <a:rPr lang="it-IT" sz="1400">
                          <a:effectLst/>
                        </a:rPr>
                        <a:t>(figlia o figlio del nipote)</a:t>
                      </a:r>
                      <a:br>
                        <a:rPr lang="it-IT" sz="1400">
                          <a:effectLst/>
                        </a:rPr>
                      </a:br>
                      <a:r>
                        <a:rPr lang="it-IT" sz="1400">
                          <a:effectLst/>
                        </a:rPr>
                        <a:t>nipote</a:t>
                      </a:r>
                      <a:br>
                        <a:rPr lang="it-IT" sz="1400">
                          <a:effectLst/>
                        </a:rPr>
                      </a:br>
                      <a:r>
                        <a:rPr lang="it-IT" sz="1400">
                          <a:effectLst/>
                        </a:rPr>
                        <a:t>(figlia o figlio del fratello o della sorella)</a:t>
                      </a:r>
                      <a:br>
                        <a:rPr lang="it-IT" sz="1400">
                          <a:effectLst/>
                        </a:rPr>
                      </a:br>
                      <a:r>
                        <a:rPr lang="it-IT" sz="1400">
                          <a:effectLst/>
                        </a:rPr>
                        <a:t>zio e zia</a:t>
                      </a:r>
                      <a:br>
                        <a:rPr lang="it-IT" sz="1400">
                          <a:effectLst/>
                        </a:rPr>
                      </a:br>
                      <a:r>
                        <a:rPr lang="it-IT" sz="1400">
                          <a:effectLst/>
                        </a:rPr>
                        <a:t>(fratello o sorella del padre o della madre)</a:t>
                      </a:r>
                    </a:p>
                  </a:txBody>
                  <a:tcPr marL="66224" marR="66224" marT="66224" marB="66224" anchor="ctr">
                    <a:lnL w="9525" cap="flat" cmpd="sng" algn="ctr">
                      <a:solidFill>
                        <a:srgbClr val="D6DCE3"/>
                      </a:solidFill>
                      <a:prstDash val="solid"/>
                      <a:round/>
                      <a:headEnd type="none" w="med" len="med"/>
                      <a:tailEnd type="none" w="med" len="med"/>
                    </a:lnL>
                    <a:lnR w="9525" cap="flat" cmpd="sng" algn="ctr">
                      <a:solidFill>
                        <a:srgbClr val="D6DCE3"/>
                      </a:solidFill>
                      <a:prstDash val="solid"/>
                      <a:round/>
                      <a:headEnd type="none" w="med" len="med"/>
                      <a:tailEnd type="none" w="med" len="med"/>
                    </a:lnR>
                    <a:lnT w="9525" cap="flat" cmpd="sng" algn="ctr">
                      <a:solidFill>
                        <a:srgbClr val="D6DCE3"/>
                      </a:solidFill>
                      <a:prstDash val="solid"/>
                      <a:round/>
                      <a:headEnd type="none" w="med" len="med"/>
                      <a:tailEnd type="none" w="med" len="med"/>
                    </a:lnT>
                    <a:lnB w="9525" cap="flat" cmpd="sng" algn="ctr">
                      <a:solidFill>
                        <a:srgbClr val="D6DCE3"/>
                      </a:solidFill>
                      <a:prstDash val="solid"/>
                      <a:round/>
                      <a:headEnd type="none" w="med" len="med"/>
                      <a:tailEnd type="none" w="med" len="med"/>
                    </a:lnB>
                    <a:noFill/>
                  </a:tcPr>
                </a:tc>
                <a:tc>
                  <a:txBody>
                    <a:bodyPr/>
                    <a:lstStyle/>
                    <a:p>
                      <a:pPr algn="l">
                        <a:buNone/>
                      </a:pPr>
                      <a:r>
                        <a:rPr lang="it-IT" sz="1400">
                          <a:effectLst/>
                        </a:rPr>
                        <a:t>3° grado:</a:t>
                      </a:r>
                    </a:p>
                    <a:p>
                      <a:pPr algn="l">
                        <a:buNone/>
                      </a:pPr>
                      <a:r>
                        <a:rPr lang="it-IT" sz="1400">
                          <a:effectLst/>
                        </a:rPr>
                        <a:t>bisnonno o bisnonna del coniuge</a:t>
                      </a:r>
                      <a:br>
                        <a:rPr lang="it-IT" sz="1400">
                          <a:effectLst/>
                        </a:rPr>
                      </a:br>
                      <a:r>
                        <a:rPr lang="it-IT" sz="1400">
                          <a:effectLst/>
                        </a:rPr>
                        <a:t>pronipote</a:t>
                      </a:r>
                      <a:br>
                        <a:rPr lang="it-IT" sz="1400">
                          <a:effectLst/>
                        </a:rPr>
                      </a:br>
                      <a:r>
                        <a:rPr lang="it-IT" sz="1400">
                          <a:effectLst/>
                        </a:rPr>
                        <a:t>(figlio del nipote del coniuge)</a:t>
                      </a:r>
                      <a:br>
                        <a:rPr lang="it-IT" sz="1400">
                          <a:effectLst/>
                        </a:rPr>
                      </a:br>
                      <a:r>
                        <a:rPr lang="it-IT" sz="1400">
                          <a:effectLst/>
                        </a:rPr>
                        <a:t>nipote</a:t>
                      </a:r>
                      <a:br>
                        <a:rPr lang="it-IT" sz="1400">
                          <a:effectLst/>
                        </a:rPr>
                      </a:br>
                      <a:r>
                        <a:rPr lang="it-IT" sz="1400">
                          <a:effectLst/>
                        </a:rPr>
                        <a:t>(figlio del cognato o della cognata)</a:t>
                      </a:r>
                      <a:br>
                        <a:rPr lang="it-IT" sz="1400">
                          <a:effectLst/>
                        </a:rPr>
                      </a:br>
                      <a:r>
                        <a:rPr lang="it-IT" sz="1400">
                          <a:effectLst/>
                        </a:rPr>
                        <a:t>zio o zia del coniuge</a:t>
                      </a:r>
                    </a:p>
                  </a:txBody>
                  <a:tcPr marL="66224" marR="66224" marT="66224" marB="66224" anchor="ctr">
                    <a:lnL w="9525" cap="flat" cmpd="sng" algn="ctr">
                      <a:solidFill>
                        <a:srgbClr val="D6DCE3"/>
                      </a:solidFill>
                      <a:prstDash val="solid"/>
                      <a:round/>
                      <a:headEnd type="none" w="med" len="med"/>
                      <a:tailEnd type="none" w="med" len="med"/>
                    </a:lnL>
                    <a:lnR w="9525" cap="flat" cmpd="sng" algn="ctr">
                      <a:solidFill>
                        <a:srgbClr val="D6DCE3"/>
                      </a:solidFill>
                      <a:prstDash val="solid"/>
                      <a:round/>
                      <a:headEnd type="none" w="med" len="med"/>
                      <a:tailEnd type="none" w="med" len="med"/>
                    </a:lnR>
                    <a:lnT w="9525" cap="flat" cmpd="sng" algn="ctr">
                      <a:solidFill>
                        <a:srgbClr val="D6DCE3"/>
                      </a:solidFill>
                      <a:prstDash val="solid"/>
                      <a:round/>
                      <a:headEnd type="none" w="med" len="med"/>
                      <a:tailEnd type="none" w="med" len="med"/>
                    </a:lnT>
                    <a:lnB w="9525" cap="flat" cmpd="sng" algn="ctr">
                      <a:solidFill>
                        <a:srgbClr val="D6DCE3"/>
                      </a:solidFill>
                      <a:prstDash val="solid"/>
                      <a:round/>
                      <a:headEnd type="none" w="med" len="med"/>
                      <a:tailEnd type="none" w="med" len="med"/>
                    </a:lnB>
                    <a:noFill/>
                  </a:tcPr>
                </a:tc>
                <a:extLst>
                  <a:ext uri="{0D108BD9-81ED-4DB2-BD59-A6C34878D82A}">
                    <a16:rowId xmlns:a16="http://schemas.microsoft.com/office/drawing/2014/main" val="1110665150"/>
                  </a:ext>
                </a:extLst>
              </a:tr>
            </a:tbl>
          </a:graphicData>
        </a:graphic>
      </p:graphicFrame>
      <p:sp>
        <p:nvSpPr>
          <p:cNvPr id="4" name="Segnaposto piè di pagina 3">
            <a:extLst>
              <a:ext uri="{FF2B5EF4-FFF2-40B4-BE49-F238E27FC236}">
                <a16:creationId xmlns:a16="http://schemas.microsoft.com/office/drawing/2014/main" id="{5D66BF36-FAF1-737F-4F9B-7D73F916FC97}"/>
              </a:ext>
            </a:extLst>
          </p:cNvPr>
          <p:cNvSpPr>
            <a:spLocks noGrp="1"/>
          </p:cNvSpPr>
          <p:nvPr>
            <p:ph type="ftr" sz="quarter" idx="11"/>
          </p:nvPr>
        </p:nvSpPr>
        <p:spPr/>
        <p:txBody>
          <a:bodyPr/>
          <a:lstStyle/>
          <a:p>
            <a:endParaRPr lang="en-US" sz="1800"/>
          </a:p>
        </p:txBody>
      </p:sp>
      <p:sp>
        <p:nvSpPr>
          <p:cNvPr id="5" name="Segnaposto numero diapositiva 4">
            <a:extLst>
              <a:ext uri="{FF2B5EF4-FFF2-40B4-BE49-F238E27FC236}">
                <a16:creationId xmlns:a16="http://schemas.microsoft.com/office/drawing/2014/main" id="{4ADEE23E-362F-AF27-C37D-5A760417AFA9}"/>
              </a:ext>
            </a:extLst>
          </p:cNvPr>
          <p:cNvSpPr>
            <a:spLocks noGrp="1"/>
          </p:cNvSpPr>
          <p:nvPr>
            <p:ph type="sldNum" sz="quarter" idx="12"/>
          </p:nvPr>
        </p:nvSpPr>
        <p:spPr/>
        <p:txBody>
          <a:bodyPr/>
          <a:lstStyle/>
          <a:p>
            <a:fld id="{69E57DC2-970A-4B3E-BB1C-7A09969E49DF}" type="slidenum">
              <a:rPr lang="en-US" sz="1800" smtClean="0"/>
              <a:t>17</a:t>
            </a:fld>
            <a:endParaRPr lang="en-US" sz="1800"/>
          </a:p>
        </p:txBody>
      </p:sp>
      <p:sp>
        <p:nvSpPr>
          <p:cNvPr id="7" name="Rectangle 1">
            <a:extLst>
              <a:ext uri="{FF2B5EF4-FFF2-40B4-BE49-F238E27FC236}">
                <a16:creationId xmlns:a16="http://schemas.microsoft.com/office/drawing/2014/main" id="{95A35EB9-1D7A-0528-A270-914FA150EC7F}"/>
              </a:ext>
            </a:extLst>
          </p:cNvPr>
          <p:cNvSpPr>
            <a:spLocks noChangeArrowheads="1"/>
          </p:cNvSpPr>
          <p:nvPr/>
        </p:nvSpPr>
        <p:spPr bwMode="auto">
          <a:xfrm>
            <a:off x="-19629625" y="295325"/>
            <a:ext cx="48526703"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altLang="it-IT" b="0" i="0" u="none" strike="noStrike" cap="none" normalizeH="0" baseline="0">
                <a:ln>
                  <a:noFill/>
                </a:ln>
                <a:solidFill>
                  <a:srgbClr val="333333"/>
                </a:solidFill>
                <a:effectLst/>
              </a:rPr>
              <a:t> </a:t>
            </a:r>
            <a:endParaRPr kumimoji="0" lang="it-IT" altLang="it-IT" b="0" i="0" u="none" strike="noStrike" cap="none" normalizeH="0" baseline="0">
              <a:ln>
                <a:noFill/>
              </a:ln>
              <a:solidFill>
                <a:schemeClr val="tx1"/>
              </a:solidFill>
              <a:effectLst/>
            </a:endParaRPr>
          </a:p>
        </p:txBody>
      </p:sp>
    </p:spTree>
    <p:extLst>
      <p:ext uri="{BB962C8B-B14F-4D97-AF65-F5344CB8AC3E}">
        <p14:creationId xmlns:p14="http://schemas.microsoft.com/office/powerpoint/2010/main" val="5554509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024FB4B-1A17-8380-21AC-7F1829AE1F57}"/>
              </a:ext>
            </a:extLst>
          </p:cNvPr>
          <p:cNvSpPr>
            <a:spLocks noGrp="1"/>
          </p:cNvSpPr>
          <p:nvPr>
            <p:ph type="title"/>
          </p:nvPr>
        </p:nvSpPr>
        <p:spPr/>
        <p:txBody>
          <a:bodyPr>
            <a:normAutofit/>
          </a:bodyPr>
          <a:lstStyle/>
          <a:p>
            <a:r>
              <a:rPr lang="it-IT"/>
              <a:t>Permessi legge 104/1992: i nuovi compiti dei datori di lavoro pubblici</a:t>
            </a:r>
          </a:p>
        </p:txBody>
      </p:sp>
      <p:sp>
        <p:nvSpPr>
          <p:cNvPr id="3" name="Segnaposto contenuto 2">
            <a:extLst>
              <a:ext uri="{FF2B5EF4-FFF2-40B4-BE49-F238E27FC236}">
                <a16:creationId xmlns:a16="http://schemas.microsoft.com/office/drawing/2014/main" id="{FD6605B2-8F79-9CB6-4693-B6D512DF5D6F}"/>
              </a:ext>
            </a:extLst>
          </p:cNvPr>
          <p:cNvSpPr>
            <a:spLocks noGrp="1"/>
          </p:cNvSpPr>
          <p:nvPr>
            <p:ph idx="1"/>
          </p:nvPr>
        </p:nvSpPr>
        <p:spPr/>
        <p:txBody>
          <a:bodyPr/>
          <a:lstStyle/>
          <a:p>
            <a:r>
              <a:rPr lang="it-IT"/>
              <a:t>Comma 724 </a:t>
            </a:r>
          </a:p>
          <a:p>
            <a:r>
              <a:rPr lang="it-IT"/>
              <a:t>Al fine di potenziare il sistema dei controlli sulla fruizione dei permessi di cui all’articolo 33 della legge n. 104/1992, dei congedi straordinari di cui all’articolo. 42, comma 5, del d.lgs. n. 151/2001, dei congedi parentali di cui agli articoli 32 e 33 del d.lgs. n. 151/2001, nonché di quelli di cui all’articolo 8, comma 4, della legge, n. 81/2017, spettanti ai lavoratori pubblici e privati (</a:t>
            </a:r>
            <a:r>
              <a:rPr lang="it-IT" err="1"/>
              <a:t>nda</a:t>
            </a:r>
            <a:r>
              <a:rPr lang="it-IT"/>
              <a:t> lavoratori autonomi), le PA sono tenute ad inserire le informazioni relative all’evento fruito e al relativo dante causa nelle denunce mensili di cui all’articolo 44, comma 9, del dl n. 269/2003 (</a:t>
            </a:r>
            <a:r>
              <a:rPr lang="it-IT" err="1"/>
              <a:t>nda</a:t>
            </a:r>
            <a:r>
              <a:rPr lang="it-IT"/>
              <a:t> comunicazione cd Uniemens)</a:t>
            </a:r>
          </a:p>
        </p:txBody>
      </p:sp>
      <p:sp>
        <p:nvSpPr>
          <p:cNvPr id="4" name="Segnaposto piè di pagina 3">
            <a:extLst>
              <a:ext uri="{FF2B5EF4-FFF2-40B4-BE49-F238E27FC236}">
                <a16:creationId xmlns:a16="http://schemas.microsoft.com/office/drawing/2014/main" id="{6EEE3661-856E-ACA9-A14E-C2227CD067ED}"/>
              </a:ext>
            </a:extLst>
          </p:cNvPr>
          <p:cNvSpPr>
            <a:spLocks noGrp="1"/>
          </p:cNvSpPr>
          <p:nvPr>
            <p:ph type="ftr" sz="quarter" idx="11"/>
          </p:nvPr>
        </p:nvSpPr>
        <p:spPr/>
        <p:txBody>
          <a:bodyPr/>
          <a:lstStyle/>
          <a:p>
            <a:endParaRPr lang="en-US"/>
          </a:p>
        </p:txBody>
      </p:sp>
      <p:sp>
        <p:nvSpPr>
          <p:cNvPr id="5" name="Segnaposto numero diapositiva 4">
            <a:extLst>
              <a:ext uri="{FF2B5EF4-FFF2-40B4-BE49-F238E27FC236}">
                <a16:creationId xmlns:a16="http://schemas.microsoft.com/office/drawing/2014/main" id="{AE30CAC5-DD90-47E9-6468-96183C704C28}"/>
              </a:ext>
            </a:extLst>
          </p:cNvPr>
          <p:cNvSpPr>
            <a:spLocks noGrp="1"/>
          </p:cNvSpPr>
          <p:nvPr>
            <p:ph type="sldNum" sz="quarter" idx="12"/>
          </p:nvPr>
        </p:nvSpPr>
        <p:spPr/>
        <p:txBody>
          <a:bodyPr/>
          <a:lstStyle/>
          <a:p>
            <a:fld id="{69E57DC2-970A-4B3E-BB1C-7A09969E49DF}" type="slidenum">
              <a:rPr lang="en-US" smtClean="0"/>
              <a:t>18</a:t>
            </a:fld>
            <a:endParaRPr lang="en-US"/>
          </a:p>
        </p:txBody>
      </p:sp>
    </p:spTree>
    <p:extLst>
      <p:ext uri="{BB962C8B-B14F-4D97-AF65-F5344CB8AC3E}">
        <p14:creationId xmlns:p14="http://schemas.microsoft.com/office/powerpoint/2010/main" val="38652162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218FAC9-D089-CFB2-E474-88B64EB86F78}"/>
              </a:ext>
            </a:extLst>
          </p:cNvPr>
          <p:cNvSpPr>
            <a:spLocks noGrp="1"/>
          </p:cNvSpPr>
          <p:nvPr>
            <p:ph type="title"/>
          </p:nvPr>
        </p:nvSpPr>
        <p:spPr/>
        <p:txBody>
          <a:bodyPr/>
          <a:lstStyle/>
          <a:p>
            <a:r>
              <a:rPr lang="it-IT"/>
              <a:t>Il pagamento dei liberi professionisti</a:t>
            </a:r>
          </a:p>
        </p:txBody>
      </p:sp>
      <p:sp>
        <p:nvSpPr>
          <p:cNvPr id="3" name="Segnaposto contenuto 2">
            <a:extLst>
              <a:ext uri="{FF2B5EF4-FFF2-40B4-BE49-F238E27FC236}">
                <a16:creationId xmlns:a16="http://schemas.microsoft.com/office/drawing/2014/main" id="{A59E728C-5B0A-F240-0658-557C868AD1B1}"/>
              </a:ext>
            </a:extLst>
          </p:cNvPr>
          <p:cNvSpPr>
            <a:spLocks noGrp="1"/>
          </p:cNvSpPr>
          <p:nvPr>
            <p:ph idx="1"/>
          </p:nvPr>
        </p:nvSpPr>
        <p:spPr/>
        <p:txBody>
          <a:bodyPr>
            <a:normAutofit fontScale="92500" lnSpcReduction="10000"/>
          </a:bodyPr>
          <a:lstStyle/>
          <a:p>
            <a:r>
              <a:rPr lang="it-IT">
                <a:solidFill>
                  <a:schemeClr val="tx1"/>
                </a:solidFill>
              </a:rPr>
              <a:t>Comma 725, modifica dell’articolo 48 bis del DPR 602/1973</a:t>
            </a:r>
          </a:p>
          <a:p>
            <a:r>
              <a:rPr lang="it-IT">
                <a:solidFill>
                  <a:schemeClr val="tx1"/>
                </a:solidFill>
              </a:rPr>
              <a:t>«Relativamente alle somme di cui all’articolo 54 del testo unico delle imposte sui redditi, di cui al decreto del Presidente della Repubblica 22 dicembre 1986, n. 917, dovute agli esercenti arti e professioni per l’attività professionale dai medesimi svolta, anche in favore di persone ammesse al patrocinio a spese dello Stato, le disposizioni di cui al comma 1 del presente articolo si applicano, a decorrere dal 15 giugno 2026, anche al pagamento di importi fino a 5.000 euro; in tal caso, i soggetti di cui allo stesso comma 1 verificano se il beneficiario è inadempiente all’obbligo di versamento derivante dalla notifica di una o più cartelle di pagamento di qualunque ammontare e, in caso affermativo, sono tenuti a procedere, direttamente in base all’esito della verifica, al pagamento in favore: a) dell’agente della riscossione, fino a concorrenza del debito risultante dalla verifica; b) del beneficiario, nei limiti delle somme eventualmente eccedenti l’ammontare del predetto debito»</a:t>
            </a:r>
          </a:p>
          <a:p>
            <a:endParaRPr lang="it-IT"/>
          </a:p>
          <a:p>
            <a:endParaRPr lang="it-IT"/>
          </a:p>
        </p:txBody>
      </p:sp>
      <p:sp>
        <p:nvSpPr>
          <p:cNvPr id="4" name="Segnaposto piè di pagina 3">
            <a:extLst>
              <a:ext uri="{FF2B5EF4-FFF2-40B4-BE49-F238E27FC236}">
                <a16:creationId xmlns:a16="http://schemas.microsoft.com/office/drawing/2014/main" id="{DEA9B747-05B1-0690-E9B4-72929E0D909B}"/>
              </a:ext>
            </a:extLst>
          </p:cNvPr>
          <p:cNvSpPr>
            <a:spLocks noGrp="1"/>
          </p:cNvSpPr>
          <p:nvPr>
            <p:ph type="ftr" sz="quarter" idx="11"/>
          </p:nvPr>
        </p:nvSpPr>
        <p:spPr/>
        <p:txBody>
          <a:bodyPr/>
          <a:lstStyle/>
          <a:p>
            <a:endParaRPr lang="en-US"/>
          </a:p>
        </p:txBody>
      </p:sp>
      <p:sp>
        <p:nvSpPr>
          <p:cNvPr id="5" name="Segnaposto numero diapositiva 4">
            <a:extLst>
              <a:ext uri="{FF2B5EF4-FFF2-40B4-BE49-F238E27FC236}">
                <a16:creationId xmlns:a16="http://schemas.microsoft.com/office/drawing/2014/main" id="{479304E6-C31A-ACA9-59BF-44E0002F1D8F}"/>
              </a:ext>
            </a:extLst>
          </p:cNvPr>
          <p:cNvSpPr>
            <a:spLocks noGrp="1"/>
          </p:cNvSpPr>
          <p:nvPr>
            <p:ph type="sldNum" sz="quarter" idx="12"/>
          </p:nvPr>
        </p:nvSpPr>
        <p:spPr/>
        <p:txBody>
          <a:bodyPr/>
          <a:lstStyle/>
          <a:p>
            <a:fld id="{69E57DC2-970A-4B3E-BB1C-7A09969E49DF}" type="slidenum">
              <a:rPr lang="en-US" smtClean="0"/>
              <a:t>19</a:t>
            </a:fld>
            <a:endParaRPr lang="en-US"/>
          </a:p>
        </p:txBody>
      </p:sp>
    </p:spTree>
    <p:extLst>
      <p:ext uri="{BB962C8B-B14F-4D97-AF65-F5344CB8AC3E}">
        <p14:creationId xmlns:p14="http://schemas.microsoft.com/office/powerpoint/2010/main" val="33036424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3B714EA-A1BE-E6B2-E905-0F1443A484F4}"/>
              </a:ext>
            </a:extLst>
          </p:cNvPr>
          <p:cNvSpPr>
            <a:spLocks noGrp="1"/>
          </p:cNvSpPr>
          <p:nvPr>
            <p:ph type="title"/>
          </p:nvPr>
        </p:nvSpPr>
        <p:spPr/>
        <p:txBody>
          <a:bodyPr/>
          <a:lstStyle/>
          <a:p>
            <a:r>
              <a:rPr lang="it-IT"/>
              <a:t>Dott. Arturo Bianco</a:t>
            </a:r>
          </a:p>
        </p:txBody>
      </p:sp>
      <p:sp>
        <p:nvSpPr>
          <p:cNvPr id="3" name="Segnaposto contenuto 2">
            <a:extLst>
              <a:ext uri="{FF2B5EF4-FFF2-40B4-BE49-F238E27FC236}">
                <a16:creationId xmlns:a16="http://schemas.microsoft.com/office/drawing/2014/main" id="{B3E3A0E3-AC26-DF9C-DE16-F3054A9CE0FC}"/>
              </a:ext>
            </a:extLst>
          </p:cNvPr>
          <p:cNvSpPr>
            <a:spLocks noGrp="1"/>
          </p:cNvSpPr>
          <p:nvPr>
            <p:ph idx="1"/>
          </p:nvPr>
        </p:nvSpPr>
        <p:spPr/>
        <p:txBody>
          <a:bodyPr>
            <a:normAutofit fontScale="85000" lnSpcReduction="10000"/>
          </a:bodyPr>
          <a:lstStyle/>
          <a:p>
            <a:r>
              <a:rPr lang="it-IT" altLang="it-IT">
                <a:ea typeface="ＭＳ Ｐゴシック" charset="-128"/>
              </a:rPr>
              <a:t>Esperto gestione delle risorse umane, consulente amministrazioni pubbliche</a:t>
            </a:r>
            <a:br>
              <a:rPr lang="it-IT" altLang="it-IT">
                <a:ea typeface="ＭＳ Ｐゴシック" charset="-128"/>
              </a:rPr>
            </a:br>
            <a:r>
              <a:rPr lang="it-IT" altLang="it-IT">
                <a:ea typeface="ＭＳ Ｐゴシック" charset="-128"/>
              </a:rPr>
              <a:t>Autore di numerosi volumi, tra cui “La gestione del personale negli enti locali” (Cel editore 2024),  «Il contratto delle funzioni locali del triennio 2019/2021» (Cel editore 2023); «PIAO, Contenuti e criticità» (Cel editore 2022); Le nuove regole contrattuali per dirigenti e segretari» (Maggioli 2021), “La manovra finanziaria 2017” (Cel editore),  “Contrattazione decentrata, controlli e responsabilità” (Maggioli editore 2019),  «Il contratto del personale degli enti locali» (Cel editore 2018) “La gestione associata dopo il DL n. 95/2012” (Maggioli editore 2012), “L’applicazione della legge Brunetta” (Sole 24 ore editore 2009)</a:t>
            </a:r>
            <a:br>
              <a:rPr lang="it-IT" altLang="it-IT">
                <a:ea typeface="ＭＳ Ｐゴシック" charset="-128"/>
              </a:rPr>
            </a:br>
            <a:r>
              <a:rPr lang="it-IT" altLang="it-IT">
                <a:ea typeface="ＭＳ Ｐゴシック" charset="-128"/>
              </a:rPr>
              <a:t>Dirige le riviste telematiche “Oggi PA”, “Il Bollettino del personale degli enti locali”, |”Città mia”, giornalista, collabora con Il Sole 24 Ore</a:t>
            </a:r>
            <a:br>
              <a:rPr lang="it-IT" altLang="it-IT">
                <a:ea typeface="ＭＳ Ｐゴシック" charset="-128"/>
              </a:rPr>
            </a:br>
            <a:r>
              <a:rPr lang="it-IT" altLang="it-IT">
                <a:ea typeface="ＭＳ Ｐゴシック" charset="-128"/>
              </a:rPr>
              <a:t>Già presidente Anci Sicilia, già componente la presidenza nazionale Anci, già dirigente </a:t>
            </a:r>
            <a:r>
              <a:rPr lang="it-IT" altLang="it-IT" err="1">
                <a:ea typeface="ＭＳ Ｐゴシック" charset="-128"/>
              </a:rPr>
              <a:t>Ancitel</a:t>
            </a:r>
            <a:br>
              <a:rPr lang="it-IT" altLang="it-IT">
                <a:ea typeface="ＭＳ Ｐゴシック" charset="-128"/>
              </a:rPr>
            </a:br>
            <a:r>
              <a:rPr lang="it-IT" altLang="it-IT">
                <a:ea typeface="ＭＳ Ｐゴシック" charset="-128"/>
              </a:rPr>
              <a:t>Già consulente DAGLA (Presidenza del Consiglio), Anci ed Aran</a:t>
            </a:r>
          </a:p>
          <a:p>
            <a:r>
              <a:rPr lang="it-IT">
                <a:ea typeface="ＭＳ Ｐゴシック" charset="-128"/>
              </a:rPr>
              <a:t>Presidente e componente di Nuclei di Valutazione, tra cui comuni di Firenze, Cagliari, Rimini, Livorno, Cuneo, Catanzaro, Sassari, Vicenza, Viterbo, Sondrio, Oristano, Nuoro, province di Cuneo, Catanzaro, Livorno, Oristano, Terni</a:t>
            </a:r>
            <a:endParaRPr lang="it-IT"/>
          </a:p>
          <a:p>
            <a:endParaRPr lang="it-IT"/>
          </a:p>
        </p:txBody>
      </p:sp>
      <p:sp>
        <p:nvSpPr>
          <p:cNvPr id="4" name="Segnaposto piè di pagina 3">
            <a:extLst>
              <a:ext uri="{FF2B5EF4-FFF2-40B4-BE49-F238E27FC236}">
                <a16:creationId xmlns:a16="http://schemas.microsoft.com/office/drawing/2014/main" id="{DD65CF22-2886-15FC-9EF2-A3731EB3ACF8}"/>
              </a:ext>
            </a:extLst>
          </p:cNvPr>
          <p:cNvSpPr>
            <a:spLocks noGrp="1"/>
          </p:cNvSpPr>
          <p:nvPr>
            <p:ph type="ftr" sz="quarter" idx="11"/>
          </p:nvPr>
        </p:nvSpPr>
        <p:spPr/>
        <p:txBody>
          <a:bodyPr/>
          <a:lstStyle/>
          <a:p>
            <a:endParaRPr lang="en-US"/>
          </a:p>
        </p:txBody>
      </p:sp>
      <p:sp>
        <p:nvSpPr>
          <p:cNvPr id="5" name="Segnaposto numero diapositiva 4">
            <a:extLst>
              <a:ext uri="{FF2B5EF4-FFF2-40B4-BE49-F238E27FC236}">
                <a16:creationId xmlns:a16="http://schemas.microsoft.com/office/drawing/2014/main" id="{1A25E2B6-1056-E835-B2EF-3238E7D5E9E8}"/>
              </a:ext>
            </a:extLst>
          </p:cNvPr>
          <p:cNvSpPr>
            <a:spLocks noGrp="1"/>
          </p:cNvSpPr>
          <p:nvPr>
            <p:ph type="sldNum" sz="quarter" idx="12"/>
          </p:nvPr>
        </p:nvSpPr>
        <p:spPr/>
        <p:txBody>
          <a:bodyPr/>
          <a:lstStyle/>
          <a:p>
            <a:fld id="{69E57DC2-970A-4B3E-BB1C-7A09969E49DF}" type="slidenum">
              <a:rPr lang="en-US" smtClean="0"/>
              <a:t>2</a:t>
            </a:fld>
            <a:endParaRPr lang="en-US"/>
          </a:p>
        </p:txBody>
      </p:sp>
    </p:spTree>
    <p:extLst>
      <p:ext uri="{BB962C8B-B14F-4D97-AF65-F5344CB8AC3E}">
        <p14:creationId xmlns:p14="http://schemas.microsoft.com/office/powerpoint/2010/main" val="20408595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F87C45B-E323-00A5-1462-259835FB7390}"/>
              </a:ext>
            </a:extLst>
          </p:cNvPr>
          <p:cNvSpPr>
            <a:spLocks noGrp="1"/>
          </p:cNvSpPr>
          <p:nvPr>
            <p:ph type="title"/>
          </p:nvPr>
        </p:nvSpPr>
        <p:spPr/>
        <p:txBody>
          <a:bodyPr/>
          <a:lstStyle/>
          <a:p>
            <a:r>
              <a:rPr lang="it-IT"/>
              <a:t>I segretari comunali: proroga degli incarichi in enti più grandi</a:t>
            </a:r>
          </a:p>
        </p:txBody>
      </p:sp>
      <p:sp>
        <p:nvSpPr>
          <p:cNvPr id="3" name="Segnaposto contenuto 2">
            <a:extLst>
              <a:ext uri="{FF2B5EF4-FFF2-40B4-BE49-F238E27FC236}">
                <a16:creationId xmlns:a16="http://schemas.microsoft.com/office/drawing/2014/main" id="{CBB373D1-2D8C-815B-C6D1-A803368BEC7C}"/>
              </a:ext>
            </a:extLst>
          </p:cNvPr>
          <p:cNvSpPr>
            <a:spLocks noGrp="1"/>
          </p:cNvSpPr>
          <p:nvPr>
            <p:ph idx="1"/>
          </p:nvPr>
        </p:nvSpPr>
        <p:spPr/>
        <p:txBody>
          <a:bodyPr>
            <a:noAutofit/>
          </a:bodyPr>
          <a:lstStyle/>
          <a:p>
            <a:r>
              <a:rPr lang="it-IT" sz="2400" dirty="0">
                <a:solidFill>
                  <a:schemeClr val="tx1"/>
                </a:solidFill>
              </a:rPr>
              <a:t>Comma 691</a:t>
            </a:r>
          </a:p>
          <a:p>
            <a:r>
              <a:rPr lang="it-IT" sz="2400" dirty="0">
                <a:solidFill>
                  <a:schemeClr val="tx1"/>
                </a:solidFill>
              </a:rPr>
              <a:t>«Al fine di garantire la continuità amministrativa negli enti locali di piccole dimensioni nonché l’attuazione degli interventi e la realizzazione degli obiettivi previsti dal PNRR, gli incarichi di cui all’articolo 18-quater del decreto-legge 9 agosto 2024, n. 113, convertito, con modificazioni, dalla legge 7 ottobre 2024, n. 143 (</a:t>
            </a:r>
            <a:r>
              <a:rPr lang="it-IT" sz="2400" dirty="0" err="1">
                <a:solidFill>
                  <a:schemeClr val="tx1"/>
                </a:solidFill>
              </a:rPr>
              <a:t>nda</a:t>
            </a:r>
            <a:r>
              <a:rPr lang="it-IT" sz="2400" dirty="0">
                <a:solidFill>
                  <a:schemeClr val="tx1"/>
                </a:solidFill>
              </a:rPr>
              <a:t> 12 mesi prorogabili a 24 mesi), possono essere conferiti, fermo restando il rispetto delle modalità ivi previste, per ulteriori dodici mesi (</a:t>
            </a:r>
            <a:r>
              <a:rPr lang="it-IT" sz="2400" dirty="0" err="1">
                <a:solidFill>
                  <a:schemeClr val="tx1"/>
                </a:solidFill>
              </a:rPr>
              <a:t>nda</a:t>
            </a:r>
            <a:r>
              <a:rPr lang="it-IT" sz="2400">
                <a:solidFill>
                  <a:schemeClr val="tx1"/>
                </a:solidFill>
              </a:rPr>
              <a:t> pubblicizzazione e sede rimasta vacante)»</a:t>
            </a:r>
          </a:p>
        </p:txBody>
      </p:sp>
      <p:sp>
        <p:nvSpPr>
          <p:cNvPr id="4" name="Segnaposto piè di pagina 3">
            <a:extLst>
              <a:ext uri="{FF2B5EF4-FFF2-40B4-BE49-F238E27FC236}">
                <a16:creationId xmlns:a16="http://schemas.microsoft.com/office/drawing/2014/main" id="{43BD1EF0-6F52-6BE1-2B30-A620D2370DF5}"/>
              </a:ext>
            </a:extLst>
          </p:cNvPr>
          <p:cNvSpPr>
            <a:spLocks noGrp="1"/>
          </p:cNvSpPr>
          <p:nvPr>
            <p:ph type="ftr" sz="quarter" idx="11"/>
          </p:nvPr>
        </p:nvSpPr>
        <p:spPr/>
        <p:txBody>
          <a:bodyPr/>
          <a:lstStyle/>
          <a:p>
            <a:endParaRPr lang="en-US"/>
          </a:p>
        </p:txBody>
      </p:sp>
      <p:sp>
        <p:nvSpPr>
          <p:cNvPr id="5" name="Segnaposto numero diapositiva 4">
            <a:extLst>
              <a:ext uri="{FF2B5EF4-FFF2-40B4-BE49-F238E27FC236}">
                <a16:creationId xmlns:a16="http://schemas.microsoft.com/office/drawing/2014/main" id="{7A55043E-C8A0-BF59-6DC4-D753BCB87D0C}"/>
              </a:ext>
            </a:extLst>
          </p:cNvPr>
          <p:cNvSpPr>
            <a:spLocks noGrp="1"/>
          </p:cNvSpPr>
          <p:nvPr>
            <p:ph type="sldNum" sz="quarter" idx="12"/>
          </p:nvPr>
        </p:nvSpPr>
        <p:spPr/>
        <p:txBody>
          <a:bodyPr/>
          <a:lstStyle/>
          <a:p>
            <a:fld id="{69E57DC2-970A-4B3E-BB1C-7A09969E49DF}" type="slidenum">
              <a:rPr lang="en-US" smtClean="0"/>
              <a:t>20</a:t>
            </a:fld>
            <a:endParaRPr lang="en-US"/>
          </a:p>
        </p:txBody>
      </p:sp>
    </p:spTree>
    <p:extLst>
      <p:ext uri="{BB962C8B-B14F-4D97-AF65-F5344CB8AC3E}">
        <p14:creationId xmlns:p14="http://schemas.microsoft.com/office/powerpoint/2010/main" val="15920634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3E1E5C5-D968-D203-CCB3-32815B6FA4D5}"/>
              </a:ext>
            </a:extLst>
          </p:cNvPr>
          <p:cNvSpPr>
            <a:spLocks noGrp="1"/>
          </p:cNvSpPr>
          <p:nvPr>
            <p:ph type="title"/>
          </p:nvPr>
        </p:nvSpPr>
        <p:spPr/>
        <p:txBody>
          <a:bodyPr/>
          <a:lstStyle/>
          <a:p>
            <a:r>
              <a:rPr lang="it-IT"/>
              <a:t>I segretari comunali: immissioni nell’albo</a:t>
            </a:r>
          </a:p>
        </p:txBody>
      </p:sp>
      <p:sp>
        <p:nvSpPr>
          <p:cNvPr id="3" name="Segnaposto contenuto 2">
            <a:extLst>
              <a:ext uri="{FF2B5EF4-FFF2-40B4-BE49-F238E27FC236}">
                <a16:creationId xmlns:a16="http://schemas.microsoft.com/office/drawing/2014/main" id="{A1779D9B-8DFF-87A3-B3C6-DAE2825D008F}"/>
              </a:ext>
            </a:extLst>
          </p:cNvPr>
          <p:cNvSpPr>
            <a:spLocks noGrp="1"/>
          </p:cNvSpPr>
          <p:nvPr>
            <p:ph idx="1"/>
          </p:nvPr>
        </p:nvSpPr>
        <p:spPr/>
        <p:txBody>
          <a:bodyPr>
            <a:normAutofit fontScale="92500" lnSpcReduction="10000"/>
          </a:bodyPr>
          <a:lstStyle/>
          <a:p>
            <a:r>
              <a:rPr lang="it-IT" sz="2400"/>
              <a:t>Comma 833</a:t>
            </a:r>
          </a:p>
          <a:p>
            <a:r>
              <a:rPr lang="it-IT"/>
              <a:t>Al fine di riequilibrare il rapporto numerico fra segretari iscritti all’albo e sedi di segreteria, in deroga alla disciplina in materia di iscrizione all’albo dei segretari comunali e provinciali, il Ministero dell’interno, in relazione al concorso pubblico, per esami, per l’ammissione di 441 borsisti al corso-concorso selettivo di formazione per il conseguimento dell’abilitazione richiesta ai fini dell’iscrizione di 340 segretari comunali nella fascia iniziale dell’albo nazionale dei segretari comunali e provinciali, indetto con decreto del Capo del Dipartimento per gli affari interni e territoriali del 18 novembre 2024, è autorizzato, in deroga all’articolo 13, comma 6, del regolamento di cui al decreto del Presidente della Repubblica 4 dicembre 1997, n. 465, a iscrivere al predetto albo, in aggiunta a quelli previsti dal bando, anche i borsisti non vincitori che abbiano conseguito il punteggio minimo di idoneità al termine del citato corso-concorso selettivo di formazione»</a:t>
            </a:r>
          </a:p>
        </p:txBody>
      </p:sp>
      <p:sp>
        <p:nvSpPr>
          <p:cNvPr id="4" name="Segnaposto piè di pagina 3">
            <a:extLst>
              <a:ext uri="{FF2B5EF4-FFF2-40B4-BE49-F238E27FC236}">
                <a16:creationId xmlns:a16="http://schemas.microsoft.com/office/drawing/2014/main" id="{BCDB4AD2-84DF-E493-2ED9-B36004E38009}"/>
              </a:ext>
            </a:extLst>
          </p:cNvPr>
          <p:cNvSpPr>
            <a:spLocks noGrp="1"/>
          </p:cNvSpPr>
          <p:nvPr>
            <p:ph type="ftr" sz="quarter" idx="11"/>
          </p:nvPr>
        </p:nvSpPr>
        <p:spPr/>
        <p:txBody>
          <a:bodyPr/>
          <a:lstStyle/>
          <a:p>
            <a:endParaRPr lang="en-US"/>
          </a:p>
        </p:txBody>
      </p:sp>
      <p:sp>
        <p:nvSpPr>
          <p:cNvPr id="5" name="Segnaposto numero diapositiva 4">
            <a:extLst>
              <a:ext uri="{FF2B5EF4-FFF2-40B4-BE49-F238E27FC236}">
                <a16:creationId xmlns:a16="http://schemas.microsoft.com/office/drawing/2014/main" id="{A1024FF5-414E-A5B8-60DC-7AB8A8253262}"/>
              </a:ext>
            </a:extLst>
          </p:cNvPr>
          <p:cNvSpPr>
            <a:spLocks noGrp="1"/>
          </p:cNvSpPr>
          <p:nvPr>
            <p:ph type="sldNum" sz="quarter" idx="12"/>
          </p:nvPr>
        </p:nvSpPr>
        <p:spPr/>
        <p:txBody>
          <a:bodyPr/>
          <a:lstStyle/>
          <a:p>
            <a:fld id="{69E57DC2-970A-4B3E-BB1C-7A09969E49DF}" type="slidenum">
              <a:rPr lang="en-US" smtClean="0"/>
              <a:t>21</a:t>
            </a:fld>
            <a:endParaRPr lang="en-US"/>
          </a:p>
        </p:txBody>
      </p:sp>
    </p:spTree>
    <p:extLst>
      <p:ext uri="{BB962C8B-B14F-4D97-AF65-F5344CB8AC3E}">
        <p14:creationId xmlns:p14="http://schemas.microsoft.com/office/powerpoint/2010/main" val="36755010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D9D3EEC-8A95-995F-A966-3004C54E9C34}"/>
              </a:ext>
            </a:extLst>
          </p:cNvPr>
          <p:cNvSpPr>
            <a:spLocks noGrp="1"/>
          </p:cNvSpPr>
          <p:nvPr>
            <p:ph type="title"/>
          </p:nvPr>
        </p:nvSpPr>
        <p:spPr/>
        <p:txBody>
          <a:bodyPr/>
          <a:lstStyle/>
          <a:p>
            <a:r>
              <a:rPr lang="it-IT"/>
              <a:t>Contratti a tempo determinato per gli uffici speciali per il sisma del 2016</a:t>
            </a:r>
          </a:p>
        </p:txBody>
      </p:sp>
      <p:sp>
        <p:nvSpPr>
          <p:cNvPr id="3" name="Segnaposto contenuto 2">
            <a:extLst>
              <a:ext uri="{FF2B5EF4-FFF2-40B4-BE49-F238E27FC236}">
                <a16:creationId xmlns:a16="http://schemas.microsoft.com/office/drawing/2014/main" id="{1E4EB899-C94B-E054-87CE-D5A4BA03D547}"/>
              </a:ext>
            </a:extLst>
          </p:cNvPr>
          <p:cNvSpPr>
            <a:spLocks noGrp="1"/>
          </p:cNvSpPr>
          <p:nvPr>
            <p:ph idx="1"/>
          </p:nvPr>
        </p:nvSpPr>
        <p:spPr/>
        <p:txBody>
          <a:bodyPr/>
          <a:lstStyle/>
          <a:p>
            <a:r>
              <a:rPr lang="it-IT" sz="2400"/>
              <a:t>Per i contratti di lavoro a tempo determinato stipulati con il personale in servizio presso gli Uffici speciali per la ricostruzione e presso gli altri enti compresi nel cratere del sisma del 2016, nonché per i contratti di lavoro a tempo determinato di cui alle convenzioni con l'Agenzia nazionale per l'attrazione degli investimenti e lo sviluppo d'impresa S.p.A., o società da questa interamente controllata e con Fintecna S.p.A. o società da questa interamente controllata, </a:t>
            </a:r>
            <a:r>
              <a:rPr lang="it-IT" sz="2400" b="1"/>
              <a:t>la proroga o il rinnovo fino al 31 dicembre 2026 </a:t>
            </a:r>
            <a:r>
              <a:rPr lang="it-IT" sz="2400"/>
              <a:t>sono effettuati in deroga ai vincoli dettati dal d.lgs. n. 165/2001, dai CCNL e dal d.lgs. n. 81/2015</a:t>
            </a:r>
          </a:p>
          <a:p>
            <a:endParaRPr lang="it-IT"/>
          </a:p>
        </p:txBody>
      </p:sp>
      <p:sp>
        <p:nvSpPr>
          <p:cNvPr id="4" name="Segnaposto piè di pagina 3">
            <a:extLst>
              <a:ext uri="{FF2B5EF4-FFF2-40B4-BE49-F238E27FC236}">
                <a16:creationId xmlns:a16="http://schemas.microsoft.com/office/drawing/2014/main" id="{A8A2CF12-DE9E-43C9-135A-5DCC9E8893C1}"/>
              </a:ext>
            </a:extLst>
          </p:cNvPr>
          <p:cNvSpPr>
            <a:spLocks noGrp="1"/>
          </p:cNvSpPr>
          <p:nvPr>
            <p:ph type="ftr" sz="quarter" idx="11"/>
          </p:nvPr>
        </p:nvSpPr>
        <p:spPr/>
        <p:txBody>
          <a:bodyPr/>
          <a:lstStyle/>
          <a:p>
            <a:endParaRPr lang="en-US"/>
          </a:p>
        </p:txBody>
      </p:sp>
      <p:sp>
        <p:nvSpPr>
          <p:cNvPr id="5" name="Segnaposto numero diapositiva 4">
            <a:extLst>
              <a:ext uri="{FF2B5EF4-FFF2-40B4-BE49-F238E27FC236}">
                <a16:creationId xmlns:a16="http://schemas.microsoft.com/office/drawing/2014/main" id="{C83A63FC-D8CA-78A3-BB8E-37D45AC58345}"/>
              </a:ext>
            </a:extLst>
          </p:cNvPr>
          <p:cNvSpPr>
            <a:spLocks noGrp="1"/>
          </p:cNvSpPr>
          <p:nvPr>
            <p:ph type="sldNum" sz="quarter" idx="12"/>
          </p:nvPr>
        </p:nvSpPr>
        <p:spPr/>
        <p:txBody>
          <a:bodyPr/>
          <a:lstStyle/>
          <a:p>
            <a:fld id="{69E57DC2-970A-4B3E-BB1C-7A09969E49DF}" type="slidenum">
              <a:rPr lang="en-US" smtClean="0"/>
              <a:t>22</a:t>
            </a:fld>
            <a:endParaRPr lang="en-US"/>
          </a:p>
        </p:txBody>
      </p:sp>
    </p:spTree>
    <p:extLst>
      <p:ext uri="{BB962C8B-B14F-4D97-AF65-F5344CB8AC3E}">
        <p14:creationId xmlns:p14="http://schemas.microsoft.com/office/powerpoint/2010/main" val="23784050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95B7BB0-72A2-F9CE-5142-35BA819475FB}"/>
              </a:ext>
            </a:extLst>
          </p:cNvPr>
          <p:cNvSpPr>
            <a:spLocks noGrp="1"/>
          </p:cNvSpPr>
          <p:nvPr>
            <p:ph type="title"/>
          </p:nvPr>
        </p:nvSpPr>
        <p:spPr/>
        <p:txBody>
          <a:bodyPr/>
          <a:lstStyle/>
          <a:p>
            <a:r>
              <a:rPr lang="it-IT"/>
              <a:t>Altre proroghe per il sisma del 2016/1</a:t>
            </a:r>
          </a:p>
        </p:txBody>
      </p:sp>
      <p:sp>
        <p:nvSpPr>
          <p:cNvPr id="3" name="Segnaposto contenuto 2">
            <a:extLst>
              <a:ext uri="{FF2B5EF4-FFF2-40B4-BE49-F238E27FC236}">
                <a16:creationId xmlns:a16="http://schemas.microsoft.com/office/drawing/2014/main" id="{F65C9E48-6BB9-58F1-3C07-C96ADAD16B14}"/>
              </a:ext>
            </a:extLst>
          </p:cNvPr>
          <p:cNvSpPr>
            <a:spLocks noGrp="1"/>
          </p:cNvSpPr>
          <p:nvPr>
            <p:ph idx="1"/>
          </p:nvPr>
        </p:nvSpPr>
        <p:spPr/>
        <p:txBody>
          <a:bodyPr/>
          <a:lstStyle/>
          <a:p>
            <a:r>
              <a:rPr lang="it-IT" b="1"/>
              <a:t>Comma 587: proroga fino al 31 dicembre 2026 la concessione del contributo per il disagio abitativo finalizzato alla ricostruzione (CDA), </a:t>
            </a:r>
          </a:p>
          <a:p>
            <a:r>
              <a:rPr lang="it-IT" b="1"/>
              <a:t>Comma 558: sviluppo, implementazione, manutenzione e funzionalità delle piattaforme informatiche di titolarità del Commissario straordinario del governo per la riparazione, la ricostruzione, l'assistenza alla popolazione e la ripresa economica </a:t>
            </a:r>
          </a:p>
          <a:p>
            <a:r>
              <a:rPr lang="it-IT" b="1"/>
              <a:t>Comma 589: proroga delle misure di supporto a favore del Commissario per la ricostruzione post-sisma 2016, per lo svolgimento dei procedimenti di attuazione degli investimenti previsti dal Piano Nazionale Complementare (PNC) </a:t>
            </a:r>
          </a:p>
          <a:p>
            <a:r>
              <a:rPr lang="it-IT" b="1"/>
              <a:t>Comma 590: proroga dello stato di emergenza (la cui scadenza era fissata al 31 dicembre 2025), fino al 31 dicembre 2026</a:t>
            </a:r>
          </a:p>
          <a:p>
            <a:endParaRPr lang="it-IT"/>
          </a:p>
        </p:txBody>
      </p:sp>
      <p:sp>
        <p:nvSpPr>
          <p:cNvPr id="4" name="Segnaposto piè di pagina 3">
            <a:extLst>
              <a:ext uri="{FF2B5EF4-FFF2-40B4-BE49-F238E27FC236}">
                <a16:creationId xmlns:a16="http://schemas.microsoft.com/office/drawing/2014/main" id="{43A11052-D00F-E136-5AC3-4C7F752DE03E}"/>
              </a:ext>
            </a:extLst>
          </p:cNvPr>
          <p:cNvSpPr>
            <a:spLocks noGrp="1"/>
          </p:cNvSpPr>
          <p:nvPr>
            <p:ph type="ftr" sz="quarter" idx="11"/>
          </p:nvPr>
        </p:nvSpPr>
        <p:spPr/>
        <p:txBody>
          <a:bodyPr/>
          <a:lstStyle/>
          <a:p>
            <a:endParaRPr lang="en-US"/>
          </a:p>
        </p:txBody>
      </p:sp>
      <p:sp>
        <p:nvSpPr>
          <p:cNvPr id="5" name="Segnaposto numero diapositiva 4">
            <a:extLst>
              <a:ext uri="{FF2B5EF4-FFF2-40B4-BE49-F238E27FC236}">
                <a16:creationId xmlns:a16="http://schemas.microsoft.com/office/drawing/2014/main" id="{4F4F87F0-8F95-07C6-9313-ECE72D10905F}"/>
              </a:ext>
            </a:extLst>
          </p:cNvPr>
          <p:cNvSpPr>
            <a:spLocks noGrp="1"/>
          </p:cNvSpPr>
          <p:nvPr>
            <p:ph type="sldNum" sz="quarter" idx="12"/>
          </p:nvPr>
        </p:nvSpPr>
        <p:spPr/>
        <p:txBody>
          <a:bodyPr/>
          <a:lstStyle/>
          <a:p>
            <a:fld id="{69E57DC2-970A-4B3E-BB1C-7A09969E49DF}" type="slidenum">
              <a:rPr lang="en-US" smtClean="0"/>
              <a:t>23</a:t>
            </a:fld>
            <a:endParaRPr lang="en-US"/>
          </a:p>
        </p:txBody>
      </p:sp>
    </p:spTree>
    <p:extLst>
      <p:ext uri="{BB962C8B-B14F-4D97-AF65-F5344CB8AC3E}">
        <p14:creationId xmlns:p14="http://schemas.microsoft.com/office/powerpoint/2010/main" val="305675638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069479-0C45-0FC5-F74C-3C480B00759F}"/>
              </a:ext>
            </a:extLst>
          </p:cNvPr>
          <p:cNvSpPr>
            <a:spLocks noGrp="1"/>
          </p:cNvSpPr>
          <p:nvPr>
            <p:ph type="title"/>
          </p:nvPr>
        </p:nvSpPr>
        <p:spPr/>
        <p:txBody>
          <a:bodyPr/>
          <a:lstStyle/>
          <a:p>
            <a:r>
              <a:rPr lang="it-IT"/>
              <a:t>Altre proroghe per il sisma del 2016/2</a:t>
            </a:r>
          </a:p>
        </p:txBody>
      </p:sp>
      <p:sp>
        <p:nvSpPr>
          <p:cNvPr id="3" name="Segnaposto contenuto 2">
            <a:extLst>
              <a:ext uri="{FF2B5EF4-FFF2-40B4-BE49-F238E27FC236}">
                <a16:creationId xmlns:a16="http://schemas.microsoft.com/office/drawing/2014/main" id="{0C422F26-7060-450A-86D0-DB4C9C911A99}"/>
              </a:ext>
            </a:extLst>
          </p:cNvPr>
          <p:cNvSpPr>
            <a:spLocks noGrp="1"/>
          </p:cNvSpPr>
          <p:nvPr>
            <p:ph idx="1"/>
          </p:nvPr>
        </p:nvSpPr>
        <p:spPr/>
        <p:txBody>
          <a:bodyPr>
            <a:normAutofit fontScale="92500" lnSpcReduction="10000"/>
          </a:bodyPr>
          <a:lstStyle/>
          <a:p>
            <a:r>
              <a:rPr lang="it-IT"/>
              <a:t>Comma 591: anche per l’anno 2026 di alcune esenzioni fiscali e contributive disposte a favore delle imprese ubicate all’interno della Zona franca istituita nei Comuni del Centro Italia colpiti dal sisma del 2016 che abbiano subito riduzione di fatturato in conseguenza del sisma. Le esenzioni sono previste entro un limite di spesa di 11,7 milioni di euro. </a:t>
            </a:r>
          </a:p>
          <a:p>
            <a:r>
              <a:rPr lang="it-IT"/>
              <a:t>Commi 592/594: cessazione dei contributi per autonoma sistemazione per i comuni colpiti dagli eventi sismici che hanno interessato le Marche e l’Umbria nel 2022-23, nonché, a far data dalla cessazione del contributo e fino al 31 dicembre 2026, riconoscimento di un contributo per il disagio abitativo finalizzato alla ricostruzione. </a:t>
            </a:r>
          </a:p>
          <a:p>
            <a:r>
              <a:rPr lang="it-IT"/>
              <a:t>Comma 595: per l’anno 2026 esenzione dall’imposta municipale propria (esenzione già prevista fino al 31 dicembre 2025) per i fabbricati ad uso abitativo, ubicati nelle regioni Marche e Umbria, interessati dagli eventi sismici che hanno colpito entrambi i territori rispettivamente nel 2022 e nel 2023. </a:t>
            </a:r>
          </a:p>
          <a:p>
            <a:endParaRPr lang="it-IT"/>
          </a:p>
          <a:p>
            <a:endParaRPr lang="it-IT"/>
          </a:p>
        </p:txBody>
      </p:sp>
      <p:sp>
        <p:nvSpPr>
          <p:cNvPr id="4" name="Segnaposto piè di pagina 3">
            <a:extLst>
              <a:ext uri="{FF2B5EF4-FFF2-40B4-BE49-F238E27FC236}">
                <a16:creationId xmlns:a16="http://schemas.microsoft.com/office/drawing/2014/main" id="{EAD58788-1766-7870-8633-12A8BC14E03C}"/>
              </a:ext>
            </a:extLst>
          </p:cNvPr>
          <p:cNvSpPr>
            <a:spLocks noGrp="1"/>
          </p:cNvSpPr>
          <p:nvPr>
            <p:ph type="ftr" sz="quarter" idx="11"/>
          </p:nvPr>
        </p:nvSpPr>
        <p:spPr/>
        <p:txBody>
          <a:bodyPr/>
          <a:lstStyle/>
          <a:p>
            <a:endParaRPr lang="en-US"/>
          </a:p>
        </p:txBody>
      </p:sp>
      <p:sp>
        <p:nvSpPr>
          <p:cNvPr id="5" name="Segnaposto numero diapositiva 4">
            <a:extLst>
              <a:ext uri="{FF2B5EF4-FFF2-40B4-BE49-F238E27FC236}">
                <a16:creationId xmlns:a16="http://schemas.microsoft.com/office/drawing/2014/main" id="{511B73A4-F785-CF71-B15D-272CCB6777AA}"/>
              </a:ext>
            </a:extLst>
          </p:cNvPr>
          <p:cNvSpPr>
            <a:spLocks noGrp="1"/>
          </p:cNvSpPr>
          <p:nvPr>
            <p:ph type="sldNum" sz="quarter" idx="12"/>
          </p:nvPr>
        </p:nvSpPr>
        <p:spPr/>
        <p:txBody>
          <a:bodyPr/>
          <a:lstStyle/>
          <a:p>
            <a:fld id="{69E57DC2-970A-4B3E-BB1C-7A09969E49DF}" type="slidenum">
              <a:rPr lang="en-US" smtClean="0"/>
              <a:t>24</a:t>
            </a:fld>
            <a:endParaRPr lang="en-US"/>
          </a:p>
        </p:txBody>
      </p:sp>
    </p:spTree>
    <p:extLst>
      <p:ext uri="{BB962C8B-B14F-4D97-AF65-F5344CB8AC3E}">
        <p14:creationId xmlns:p14="http://schemas.microsoft.com/office/powerpoint/2010/main" val="179444712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00EAF7A-F141-D9CD-8CB5-27F98E576682}"/>
              </a:ext>
            </a:extLst>
          </p:cNvPr>
          <p:cNvSpPr>
            <a:spLocks noGrp="1"/>
          </p:cNvSpPr>
          <p:nvPr>
            <p:ph type="title"/>
          </p:nvPr>
        </p:nvSpPr>
        <p:spPr/>
        <p:txBody>
          <a:bodyPr/>
          <a:lstStyle/>
          <a:p>
            <a:r>
              <a:rPr lang="it-IT"/>
              <a:t>Assunzioni per il sisma, comma 625</a:t>
            </a:r>
          </a:p>
        </p:txBody>
      </p:sp>
      <p:sp>
        <p:nvSpPr>
          <p:cNvPr id="3" name="Segnaposto contenuto 2">
            <a:extLst>
              <a:ext uri="{FF2B5EF4-FFF2-40B4-BE49-F238E27FC236}">
                <a16:creationId xmlns:a16="http://schemas.microsoft.com/office/drawing/2014/main" id="{C4AE3BED-5C3E-6F2F-F1A2-0F35004973FB}"/>
              </a:ext>
            </a:extLst>
          </p:cNvPr>
          <p:cNvSpPr>
            <a:spLocks noGrp="1"/>
          </p:cNvSpPr>
          <p:nvPr>
            <p:ph idx="1"/>
          </p:nvPr>
        </p:nvSpPr>
        <p:spPr/>
        <p:txBody>
          <a:bodyPr>
            <a:normAutofit/>
          </a:bodyPr>
          <a:lstStyle/>
          <a:p>
            <a:r>
              <a:rPr lang="it-IT"/>
              <a:t>Al fine di assicurare le professionalità necessarie alla ricostruzione, le regioni, gli enti locali, ivi comprese le unioni dei comuni ricompresi nei territori del sisma, nonché gli Enti parco nazionali autorizzati alle assunzioni di personale a tempo determinato ai sensi dell'articolo 3, comma 1, ultimo periodo, del decreto-legge n. 189 del 2016, in coerenza con il piano triennale dei fabbisogni di cui all'articolo 6 del decreto legislativo 30 marzo 2001, n. 165, possono assumere a tempo indeterminato, nei limiti di cui al comma 627, il personale non dirigenziale non di ruolo, reclutato a tempo determinato con procedure concorsuali o selettive ed in servizio presso gli Uffici speciali per la ricostruzione o presso i suddetti enti alla data di entrata in vigore della legge di bilancio in commento, e che abbia maturato almeno tre anni di servizio anche in posizioni contrattuali diverse. </a:t>
            </a:r>
          </a:p>
          <a:p>
            <a:endParaRPr lang="it-IT"/>
          </a:p>
        </p:txBody>
      </p:sp>
      <p:sp>
        <p:nvSpPr>
          <p:cNvPr id="4" name="Segnaposto piè di pagina 3">
            <a:extLst>
              <a:ext uri="{FF2B5EF4-FFF2-40B4-BE49-F238E27FC236}">
                <a16:creationId xmlns:a16="http://schemas.microsoft.com/office/drawing/2014/main" id="{A623BF05-5F8C-1389-C8C8-95E8B6CAFA02}"/>
              </a:ext>
            </a:extLst>
          </p:cNvPr>
          <p:cNvSpPr>
            <a:spLocks noGrp="1"/>
          </p:cNvSpPr>
          <p:nvPr>
            <p:ph type="ftr" sz="quarter" idx="11"/>
          </p:nvPr>
        </p:nvSpPr>
        <p:spPr/>
        <p:txBody>
          <a:bodyPr/>
          <a:lstStyle/>
          <a:p>
            <a:endParaRPr lang="en-US"/>
          </a:p>
        </p:txBody>
      </p:sp>
      <p:sp>
        <p:nvSpPr>
          <p:cNvPr id="5" name="Segnaposto numero diapositiva 4">
            <a:extLst>
              <a:ext uri="{FF2B5EF4-FFF2-40B4-BE49-F238E27FC236}">
                <a16:creationId xmlns:a16="http://schemas.microsoft.com/office/drawing/2014/main" id="{C6CBF10A-1069-E5EC-2C37-72B7BC30200D}"/>
              </a:ext>
            </a:extLst>
          </p:cNvPr>
          <p:cNvSpPr>
            <a:spLocks noGrp="1"/>
          </p:cNvSpPr>
          <p:nvPr>
            <p:ph type="sldNum" sz="quarter" idx="12"/>
          </p:nvPr>
        </p:nvSpPr>
        <p:spPr/>
        <p:txBody>
          <a:bodyPr/>
          <a:lstStyle/>
          <a:p>
            <a:fld id="{69E57DC2-970A-4B3E-BB1C-7A09969E49DF}" type="slidenum">
              <a:rPr lang="en-US" smtClean="0"/>
              <a:t>25</a:t>
            </a:fld>
            <a:endParaRPr lang="en-US"/>
          </a:p>
        </p:txBody>
      </p:sp>
    </p:spTree>
    <p:extLst>
      <p:ext uri="{BB962C8B-B14F-4D97-AF65-F5344CB8AC3E}">
        <p14:creationId xmlns:p14="http://schemas.microsoft.com/office/powerpoint/2010/main" val="305615928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2B05A25-9F7F-68BC-03E9-9047A8D01044}"/>
              </a:ext>
            </a:extLst>
          </p:cNvPr>
          <p:cNvSpPr>
            <a:spLocks noGrp="1"/>
          </p:cNvSpPr>
          <p:nvPr>
            <p:ph type="title"/>
          </p:nvPr>
        </p:nvSpPr>
        <p:spPr/>
        <p:txBody>
          <a:bodyPr/>
          <a:lstStyle/>
          <a:p>
            <a:r>
              <a:rPr lang="it-IT"/>
              <a:t>Assunzioni per il sisma, commi 626 e 627</a:t>
            </a:r>
          </a:p>
        </p:txBody>
      </p:sp>
      <p:sp>
        <p:nvSpPr>
          <p:cNvPr id="3" name="Segnaposto contenuto 2">
            <a:extLst>
              <a:ext uri="{FF2B5EF4-FFF2-40B4-BE49-F238E27FC236}">
                <a16:creationId xmlns:a16="http://schemas.microsoft.com/office/drawing/2014/main" id="{AA76B5DB-657F-CAA6-B37F-957FA325032D}"/>
              </a:ext>
            </a:extLst>
          </p:cNvPr>
          <p:cNvSpPr>
            <a:spLocks noGrp="1"/>
          </p:cNvSpPr>
          <p:nvPr>
            <p:ph idx="1"/>
          </p:nvPr>
        </p:nvSpPr>
        <p:spPr/>
        <p:txBody>
          <a:bodyPr/>
          <a:lstStyle/>
          <a:p>
            <a:r>
              <a:rPr lang="it-IT"/>
              <a:t>Ai fini di cui al comma 625, il requisito di tre anni di servizio deve essere maturato entro il 31 dicembre 2025, anche computando i periodi di servizio svolti a tempo determinato, in relazione alle medesime attività svolte presso amministrazioni diverse da quella che procede all'assunzione, purché comprese tra gli Uffici speciali per la ricostruzione e gli enti </a:t>
            </a:r>
          </a:p>
          <a:p>
            <a:r>
              <a:rPr lang="it-IT"/>
              <a:t>Queste assunzioni possono essere disposte nei limiti dei risparmi derivanti dalle cessazioni dal servizio, presso ciascun ente, del personale già assunto a tempo indeterminato in applicazione dell'articolo 57, comma 3, del decreto-legge 14 agosto 2020, n. 104</a:t>
            </a:r>
          </a:p>
        </p:txBody>
      </p:sp>
      <p:sp>
        <p:nvSpPr>
          <p:cNvPr id="4" name="Segnaposto piè di pagina 3">
            <a:extLst>
              <a:ext uri="{FF2B5EF4-FFF2-40B4-BE49-F238E27FC236}">
                <a16:creationId xmlns:a16="http://schemas.microsoft.com/office/drawing/2014/main" id="{0A4153BB-953F-DE3D-8C7B-D92C2437AF27}"/>
              </a:ext>
            </a:extLst>
          </p:cNvPr>
          <p:cNvSpPr>
            <a:spLocks noGrp="1"/>
          </p:cNvSpPr>
          <p:nvPr>
            <p:ph type="ftr" sz="quarter" idx="11"/>
          </p:nvPr>
        </p:nvSpPr>
        <p:spPr/>
        <p:txBody>
          <a:bodyPr/>
          <a:lstStyle/>
          <a:p>
            <a:endParaRPr lang="en-US"/>
          </a:p>
        </p:txBody>
      </p:sp>
      <p:sp>
        <p:nvSpPr>
          <p:cNvPr id="5" name="Segnaposto numero diapositiva 4">
            <a:extLst>
              <a:ext uri="{FF2B5EF4-FFF2-40B4-BE49-F238E27FC236}">
                <a16:creationId xmlns:a16="http://schemas.microsoft.com/office/drawing/2014/main" id="{537358A5-E836-36DB-51B8-F2CA58C75BE7}"/>
              </a:ext>
            </a:extLst>
          </p:cNvPr>
          <p:cNvSpPr>
            <a:spLocks noGrp="1"/>
          </p:cNvSpPr>
          <p:nvPr>
            <p:ph type="sldNum" sz="quarter" idx="12"/>
          </p:nvPr>
        </p:nvSpPr>
        <p:spPr/>
        <p:txBody>
          <a:bodyPr/>
          <a:lstStyle/>
          <a:p>
            <a:fld id="{69E57DC2-970A-4B3E-BB1C-7A09969E49DF}" type="slidenum">
              <a:rPr lang="en-US" smtClean="0"/>
              <a:t>26</a:t>
            </a:fld>
            <a:endParaRPr lang="en-US"/>
          </a:p>
        </p:txBody>
      </p:sp>
    </p:spTree>
    <p:extLst>
      <p:ext uri="{BB962C8B-B14F-4D97-AF65-F5344CB8AC3E}">
        <p14:creationId xmlns:p14="http://schemas.microsoft.com/office/powerpoint/2010/main" val="240091878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52AA930-92CF-A3D0-F2F1-FB4FBE23E020}"/>
              </a:ext>
            </a:extLst>
          </p:cNvPr>
          <p:cNvSpPr>
            <a:spLocks noGrp="1"/>
          </p:cNvSpPr>
          <p:nvPr>
            <p:ph type="title"/>
          </p:nvPr>
        </p:nvSpPr>
        <p:spPr/>
        <p:txBody>
          <a:bodyPr/>
          <a:lstStyle/>
          <a:p>
            <a:r>
              <a:rPr lang="it-IT" err="1"/>
              <a:t>D.l.</a:t>
            </a:r>
            <a:r>
              <a:rPr lang="it-IT"/>
              <a:t> n. 104/2020, articolo 57, comma 3</a:t>
            </a:r>
          </a:p>
        </p:txBody>
      </p:sp>
      <p:sp>
        <p:nvSpPr>
          <p:cNvPr id="3" name="Segnaposto contenuto 2">
            <a:extLst>
              <a:ext uri="{FF2B5EF4-FFF2-40B4-BE49-F238E27FC236}">
                <a16:creationId xmlns:a16="http://schemas.microsoft.com/office/drawing/2014/main" id="{1857221C-868A-08F7-22E5-A5DCACF20B33}"/>
              </a:ext>
            </a:extLst>
          </p:cNvPr>
          <p:cNvSpPr>
            <a:spLocks noGrp="1"/>
          </p:cNvSpPr>
          <p:nvPr>
            <p:ph idx="1"/>
          </p:nvPr>
        </p:nvSpPr>
        <p:spPr/>
        <p:txBody>
          <a:bodyPr>
            <a:normAutofit fontScale="77500" lnSpcReduction="20000"/>
          </a:bodyPr>
          <a:lstStyle/>
          <a:p>
            <a:r>
              <a:rPr lang="it-IT" b="1"/>
              <a:t> </a:t>
            </a:r>
            <a:r>
              <a:rPr lang="it-IT"/>
              <a:t>Al fine di assicurare le professionalità necessarie alla ricostruzione, le regioni, gli enti locali, ivi comprese le unioni dei comuni ricompresi nei crateri del sisma del 2002, del sisma del 2009, del sisma del 2012 e del sisma del 2016, nonché gli Enti parco nazionali autorizzati alle assunzioni di personale a tempo determinato ai sensi dell'articolo 3, comma 1, ultimo periodo, del dl. n. 189/2016, in coerenza con il piano triennale dei fabbisogni, possono assumere a tempo indeterminato il personale non dirigenziale non di ruolo, reclutato a tempo determinato con procedure concorsuali o selettive ed in servizio presso gli Uffici speciali per la ricostruzione o presso i suddetti enti alla data di entrata in vigore della presente disposizione, che abbia maturato almeno tre anni di servizio nei predetti Uffici, anche in posizioni contrattuali diverse. A tal fine il requisito di tre anni di servizio può essere maturato entro il 31 dicembre 2023, anche computando i periodi di servizio svolti a tempo determinato, in relazione alle medesime attività svolte presso amministrazioni diverse da quella che procede all'assunzione, purché comprese tra gli Uffici speciali per la ricostruzione e i predetti enti. Al personale con contratti di lavoro a tempo determinato che abbia svolto presso gli enti di cui al periodo precedente, alla data del 31 dicembre 2022, un'attività lavorativa di almeno tre anni, anche non continuativi, nei precedenti otto anni è riservata una quota non superiore al 50 per cento dei posti disponibili nell'ambito dei concorsi pubblici banditi dai predetti enti. Per tali procedure concorsuali, i relativi bandi prevedono altresì l'adeguata valorizzazione dell'esperienza lavorativa maturata presso i predetti enti con contratti di somministrazione e lavoro.</a:t>
            </a:r>
          </a:p>
        </p:txBody>
      </p:sp>
      <p:sp>
        <p:nvSpPr>
          <p:cNvPr id="4" name="Segnaposto piè di pagina 3">
            <a:extLst>
              <a:ext uri="{FF2B5EF4-FFF2-40B4-BE49-F238E27FC236}">
                <a16:creationId xmlns:a16="http://schemas.microsoft.com/office/drawing/2014/main" id="{E5E21394-5FFC-F50C-9D4A-D36355041BF3}"/>
              </a:ext>
            </a:extLst>
          </p:cNvPr>
          <p:cNvSpPr>
            <a:spLocks noGrp="1"/>
          </p:cNvSpPr>
          <p:nvPr>
            <p:ph type="ftr" sz="quarter" idx="11"/>
          </p:nvPr>
        </p:nvSpPr>
        <p:spPr/>
        <p:txBody>
          <a:bodyPr/>
          <a:lstStyle/>
          <a:p>
            <a:endParaRPr lang="en-US"/>
          </a:p>
        </p:txBody>
      </p:sp>
      <p:sp>
        <p:nvSpPr>
          <p:cNvPr id="5" name="Segnaposto numero diapositiva 4">
            <a:extLst>
              <a:ext uri="{FF2B5EF4-FFF2-40B4-BE49-F238E27FC236}">
                <a16:creationId xmlns:a16="http://schemas.microsoft.com/office/drawing/2014/main" id="{A77CD835-89C2-8FE5-B2D9-3796EC8648F9}"/>
              </a:ext>
            </a:extLst>
          </p:cNvPr>
          <p:cNvSpPr>
            <a:spLocks noGrp="1"/>
          </p:cNvSpPr>
          <p:nvPr>
            <p:ph type="sldNum" sz="quarter" idx="12"/>
          </p:nvPr>
        </p:nvSpPr>
        <p:spPr/>
        <p:txBody>
          <a:bodyPr/>
          <a:lstStyle/>
          <a:p>
            <a:fld id="{69E57DC2-970A-4B3E-BB1C-7A09969E49DF}" type="slidenum">
              <a:rPr lang="en-US" smtClean="0"/>
              <a:t>27</a:t>
            </a:fld>
            <a:endParaRPr lang="en-US"/>
          </a:p>
        </p:txBody>
      </p:sp>
    </p:spTree>
    <p:extLst>
      <p:ext uri="{BB962C8B-B14F-4D97-AF65-F5344CB8AC3E}">
        <p14:creationId xmlns:p14="http://schemas.microsoft.com/office/powerpoint/2010/main" val="252813295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7A5FEB3-9FD1-A98F-2697-7132E3B54B77}"/>
              </a:ext>
            </a:extLst>
          </p:cNvPr>
          <p:cNvSpPr>
            <a:spLocks noGrp="1"/>
          </p:cNvSpPr>
          <p:nvPr>
            <p:ph type="title"/>
          </p:nvPr>
        </p:nvSpPr>
        <p:spPr/>
        <p:txBody>
          <a:bodyPr/>
          <a:lstStyle/>
          <a:p>
            <a:r>
              <a:rPr lang="it-IT"/>
              <a:t>Le novità previdenziali</a:t>
            </a:r>
          </a:p>
        </p:txBody>
      </p:sp>
      <p:sp>
        <p:nvSpPr>
          <p:cNvPr id="3" name="Segnaposto contenuto 2">
            <a:extLst>
              <a:ext uri="{FF2B5EF4-FFF2-40B4-BE49-F238E27FC236}">
                <a16:creationId xmlns:a16="http://schemas.microsoft.com/office/drawing/2014/main" id="{3FC99C29-60C5-3535-2227-54F0E130BEF6}"/>
              </a:ext>
            </a:extLst>
          </p:cNvPr>
          <p:cNvSpPr>
            <a:spLocks noGrp="1"/>
          </p:cNvSpPr>
          <p:nvPr>
            <p:ph idx="1"/>
          </p:nvPr>
        </p:nvSpPr>
        <p:spPr/>
        <p:txBody>
          <a:bodyPr>
            <a:normAutofit fontScale="92500" lnSpcReduction="20000"/>
          </a:bodyPr>
          <a:lstStyle/>
          <a:p>
            <a:r>
              <a:rPr lang="it-IT"/>
              <a:t>Commi 185/193 e 197/198: L’incremento della aspettativa di vita per i dipendenti determina l’aumento di 1 mese dell’età di collocamento in quiescenza nel 2027 e di 3 nel 2028 con esclusione degli addetti ai lavori usuranti e dei lavoratori precoci. Nelle PA il termine dilatorio per la liquidazione delle indennità di fine servizio decorre non dal collocamento a riposo, ma dal momento in cui il soggetto avrebbe maturato il diritto al pensionamento a seguito del raggiungimento del requisito anagrafico o contributivo previsto dalla normativa vigente, comprensiva del relativo incremento di tre mesi; dal 2027 si riduce da 12 a 9 mesi il termine dilatorio </a:t>
            </a:r>
          </a:p>
          <a:p>
            <a:r>
              <a:rPr lang="it-IT"/>
              <a:t>Comma 194: Estensione delle incentivazioni per il mantenimento in servizio ai dipendenti che nel 2026 maturano il diritto al pensionamento anticipato in base all’anzianità contributiva a prescindere dall’età anagrafica (</a:t>
            </a:r>
            <a:r>
              <a:rPr lang="it-IT" err="1"/>
              <a:t>nda</a:t>
            </a:r>
            <a:r>
              <a:rPr lang="it-IT"/>
              <a:t> l’incentivo consiste nella corresponsione al lavoratore della quota di contribuzione pensionistica a suo carico, con conseguente esclusione del versamento e dell’accredito sia di tale quota contributiva sia di quella omologa a carico del datore di lavoro)</a:t>
            </a:r>
          </a:p>
        </p:txBody>
      </p:sp>
      <p:sp>
        <p:nvSpPr>
          <p:cNvPr id="4" name="Segnaposto piè di pagina 3">
            <a:extLst>
              <a:ext uri="{FF2B5EF4-FFF2-40B4-BE49-F238E27FC236}">
                <a16:creationId xmlns:a16="http://schemas.microsoft.com/office/drawing/2014/main" id="{A16CF526-E014-D63A-C7D9-40809EAAA6A0}"/>
              </a:ext>
            </a:extLst>
          </p:cNvPr>
          <p:cNvSpPr>
            <a:spLocks noGrp="1"/>
          </p:cNvSpPr>
          <p:nvPr>
            <p:ph type="ftr" sz="quarter" idx="11"/>
          </p:nvPr>
        </p:nvSpPr>
        <p:spPr/>
        <p:txBody>
          <a:bodyPr/>
          <a:lstStyle/>
          <a:p>
            <a:endParaRPr lang="en-US"/>
          </a:p>
        </p:txBody>
      </p:sp>
      <p:sp>
        <p:nvSpPr>
          <p:cNvPr id="5" name="Segnaposto numero diapositiva 4">
            <a:extLst>
              <a:ext uri="{FF2B5EF4-FFF2-40B4-BE49-F238E27FC236}">
                <a16:creationId xmlns:a16="http://schemas.microsoft.com/office/drawing/2014/main" id="{906D5BF7-0A40-9875-E3DF-3DBA8C56F6DD}"/>
              </a:ext>
            </a:extLst>
          </p:cNvPr>
          <p:cNvSpPr>
            <a:spLocks noGrp="1"/>
          </p:cNvSpPr>
          <p:nvPr>
            <p:ph type="sldNum" sz="quarter" idx="12"/>
          </p:nvPr>
        </p:nvSpPr>
        <p:spPr/>
        <p:txBody>
          <a:bodyPr/>
          <a:lstStyle/>
          <a:p>
            <a:fld id="{69E57DC2-970A-4B3E-BB1C-7A09969E49DF}" type="slidenum">
              <a:rPr lang="en-US" smtClean="0"/>
              <a:t>28</a:t>
            </a:fld>
            <a:endParaRPr lang="en-US"/>
          </a:p>
        </p:txBody>
      </p:sp>
    </p:spTree>
    <p:extLst>
      <p:ext uri="{BB962C8B-B14F-4D97-AF65-F5344CB8AC3E}">
        <p14:creationId xmlns:p14="http://schemas.microsoft.com/office/powerpoint/2010/main" val="2247069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15DAF76-DD43-DB0D-688E-F95E8742DDE4}"/>
              </a:ext>
            </a:extLst>
          </p:cNvPr>
          <p:cNvSpPr>
            <a:spLocks noGrp="1"/>
          </p:cNvSpPr>
          <p:nvPr>
            <p:ph type="title"/>
          </p:nvPr>
        </p:nvSpPr>
        <p:spPr/>
        <p:txBody>
          <a:bodyPr>
            <a:normAutofit/>
          </a:bodyPr>
          <a:lstStyle/>
          <a:p>
            <a:r>
              <a:rPr lang="it-IT"/>
              <a:t>I maggiori oneri per il finanziamento dei rinnovi contrattuali</a:t>
            </a:r>
          </a:p>
        </p:txBody>
      </p:sp>
      <p:sp>
        <p:nvSpPr>
          <p:cNvPr id="3" name="Segnaposto contenuto 2">
            <a:extLst>
              <a:ext uri="{FF2B5EF4-FFF2-40B4-BE49-F238E27FC236}">
                <a16:creationId xmlns:a16="http://schemas.microsoft.com/office/drawing/2014/main" id="{1E9405F2-6AE2-2E2E-5CB4-176711A9C6DB}"/>
              </a:ext>
            </a:extLst>
          </p:cNvPr>
          <p:cNvSpPr>
            <a:spLocks noGrp="1"/>
          </p:cNvSpPr>
          <p:nvPr>
            <p:ph idx="1"/>
          </p:nvPr>
        </p:nvSpPr>
        <p:spPr/>
        <p:txBody>
          <a:bodyPr>
            <a:normAutofit/>
          </a:bodyPr>
          <a:lstStyle/>
          <a:p>
            <a:r>
              <a:rPr lang="it-IT"/>
              <a:t>Continua a produrre i suoi effetti la disposizione dettata dalla legge n. 207/2024, cd di bilancio del 2025, commi da 128 a 130, per ognuno degli anni dal 2025 al 2027 aumenti della spesa del personale dello 1,8% all’anno (quindi il 3,6% nel 2026 ed il 5,4% nel 2028) per finanziare i maggiori oneri che deriveranno dai rinnovi contrattuali del 2025/2027.</a:t>
            </a:r>
          </a:p>
          <a:p>
            <a:r>
              <a:rPr lang="it-IT"/>
              <a:t> Comma 131: sono previsti, per il finanziamento dei rinnovi contrattuali del triennio 2028/2030, maggiori oneri pari ad incrementi dello 1,9% nel 2028, del 3,9% nel 2029 e del 5,9% nel 2030. Per cui nei bilanci annuali e pluriennali questi incrementi, che includono anche gli oneri riflessi e dell’Irap per le quote a carico dei datori di lavoro.</a:t>
            </a:r>
          </a:p>
        </p:txBody>
      </p:sp>
      <p:sp>
        <p:nvSpPr>
          <p:cNvPr id="4" name="Segnaposto piè di pagina 3">
            <a:extLst>
              <a:ext uri="{FF2B5EF4-FFF2-40B4-BE49-F238E27FC236}">
                <a16:creationId xmlns:a16="http://schemas.microsoft.com/office/drawing/2014/main" id="{C43DB58D-E53E-1337-E956-86A8FDEA8719}"/>
              </a:ext>
            </a:extLst>
          </p:cNvPr>
          <p:cNvSpPr>
            <a:spLocks noGrp="1"/>
          </p:cNvSpPr>
          <p:nvPr>
            <p:ph type="ftr" sz="quarter" idx="11"/>
          </p:nvPr>
        </p:nvSpPr>
        <p:spPr/>
        <p:txBody>
          <a:bodyPr/>
          <a:lstStyle/>
          <a:p>
            <a:endParaRPr lang="en-US"/>
          </a:p>
        </p:txBody>
      </p:sp>
      <p:sp>
        <p:nvSpPr>
          <p:cNvPr id="5" name="Segnaposto numero diapositiva 4">
            <a:extLst>
              <a:ext uri="{FF2B5EF4-FFF2-40B4-BE49-F238E27FC236}">
                <a16:creationId xmlns:a16="http://schemas.microsoft.com/office/drawing/2014/main" id="{756B104F-D6D7-E36B-95CE-9463B309C9EE}"/>
              </a:ext>
            </a:extLst>
          </p:cNvPr>
          <p:cNvSpPr>
            <a:spLocks noGrp="1"/>
          </p:cNvSpPr>
          <p:nvPr>
            <p:ph type="sldNum" sz="quarter" idx="12"/>
          </p:nvPr>
        </p:nvSpPr>
        <p:spPr/>
        <p:txBody>
          <a:bodyPr/>
          <a:lstStyle/>
          <a:p>
            <a:fld id="{69E57DC2-970A-4B3E-BB1C-7A09969E49DF}" type="slidenum">
              <a:rPr lang="en-US" smtClean="0"/>
              <a:t>29</a:t>
            </a:fld>
            <a:endParaRPr lang="en-US"/>
          </a:p>
        </p:txBody>
      </p:sp>
    </p:spTree>
    <p:extLst>
      <p:ext uri="{BB962C8B-B14F-4D97-AF65-F5344CB8AC3E}">
        <p14:creationId xmlns:p14="http://schemas.microsoft.com/office/powerpoint/2010/main" val="14535448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5BBD678-3466-1EAC-4862-D87B6344AC9C}"/>
              </a:ext>
            </a:extLst>
          </p:cNvPr>
          <p:cNvSpPr>
            <a:spLocks noGrp="1"/>
          </p:cNvSpPr>
          <p:nvPr>
            <p:ph type="title"/>
          </p:nvPr>
        </p:nvSpPr>
        <p:spPr/>
        <p:txBody>
          <a:bodyPr/>
          <a:lstStyle/>
          <a:p>
            <a:r>
              <a:rPr lang="it-IT"/>
              <a:t>Il carattere</a:t>
            </a:r>
          </a:p>
        </p:txBody>
      </p:sp>
      <p:sp>
        <p:nvSpPr>
          <p:cNvPr id="3" name="Segnaposto contenuto 2">
            <a:extLst>
              <a:ext uri="{FF2B5EF4-FFF2-40B4-BE49-F238E27FC236}">
                <a16:creationId xmlns:a16="http://schemas.microsoft.com/office/drawing/2014/main" id="{954F7545-36BC-0744-C6C1-F9288BF3829C}"/>
              </a:ext>
            </a:extLst>
          </p:cNvPr>
          <p:cNvSpPr>
            <a:spLocks noGrp="1"/>
          </p:cNvSpPr>
          <p:nvPr>
            <p:ph idx="1"/>
          </p:nvPr>
        </p:nvSpPr>
        <p:spPr/>
        <p:txBody>
          <a:bodyPr>
            <a:normAutofit fontScale="85000" lnSpcReduction="20000"/>
          </a:bodyPr>
          <a:lstStyle/>
          <a:p>
            <a:r>
              <a:rPr lang="it-IT">
                <a:solidFill>
                  <a:schemeClr val="tx1"/>
                </a:solidFill>
              </a:rPr>
              <a:t>Non vi sono novità stravolgenti</a:t>
            </a:r>
          </a:p>
          <a:p>
            <a:r>
              <a:rPr lang="it-IT">
                <a:solidFill>
                  <a:schemeClr val="tx1"/>
                </a:solidFill>
              </a:rPr>
              <a:t>Non è stato introdotto il ventilato superamento del tetto della spesa per il personale del triennio 2011/2013 (2008 per gli enti che non erano soggetti al patto di stabilità)</a:t>
            </a:r>
          </a:p>
          <a:p>
            <a:r>
              <a:rPr lang="it-IT">
                <a:solidFill>
                  <a:schemeClr val="tx1"/>
                </a:solidFill>
              </a:rPr>
              <a:t>Le disposizioni segnano una fase di assestamento</a:t>
            </a:r>
          </a:p>
          <a:p>
            <a:r>
              <a:rPr lang="it-IT">
                <a:solidFill>
                  <a:schemeClr val="tx1"/>
                </a:solidFill>
              </a:rPr>
              <a:t>Presenza di numerose disposizioni dettate per singole amministrazioni</a:t>
            </a:r>
          </a:p>
          <a:p>
            <a:r>
              <a:rPr lang="it-IT">
                <a:solidFill>
                  <a:schemeClr val="tx1"/>
                </a:solidFill>
              </a:rPr>
              <a:t>Mancano le proroghe per gli LSU/LPU e per i relativi progetti</a:t>
            </a:r>
          </a:p>
          <a:p>
            <a:r>
              <a:rPr lang="it-IT">
                <a:solidFill>
                  <a:schemeClr val="tx1"/>
                </a:solidFill>
              </a:rPr>
              <a:t>Mancano ulteriori disposizioni per la stabilizzazione dei precari (vigenza dl 44/2023)</a:t>
            </a:r>
          </a:p>
          <a:p>
            <a:r>
              <a:rPr lang="it-IT">
                <a:solidFill>
                  <a:schemeClr val="tx1"/>
                </a:solidFill>
              </a:rPr>
              <a:t>Non è più necessaria la proroga della obbligatorietà della gestione associata delle funzioni fondamentali</a:t>
            </a:r>
          </a:p>
          <a:p>
            <a:r>
              <a:rPr lang="it-IT">
                <a:solidFill>
                  <a:schemeClr val="tx1"/>
                </a:solidFill>
              </a:rPr>
              <a:t>Si continuano ad applicare le previsioni dettate dalla legge di bilancio 2025 per il finanziamento dei maggiori oneri derivanti dai rinnovi contrattuali del triennio 2025/2027 e del triennio 2028/2030</a:t>
            </a:r>
          </a:p>
        </p:txBody>
      </p:sp>
      <p:sp>
        <p:nvSpPr>
          <p:cNvPr id="4" name="Segnaposto piè di pagina 3">
            <a:extLst>
              <a:ext uri="{FF2B5EF4-FFF2-40B4-BE49-F238E27FC236}">
                <a16:creationId xmlns:a16="http://schemas.microsoft.com/office/drawing/2014/main" id="{6691E4E1-340C-E883-8E35-0012B6D742B0}"/>
              </a:ext>
            </a:extLst>
          </p:cNvPr>
          <p:cNvSpPr>
            <a:spLocks noGrp="1"/>
          </p:cNvSpPr>
          <p:nvPr>
            <p:ph type="ftr" sz="quarter" idx="11"/>
          </p:nvPr>
        </p:nvSpPr>
        <p:spPr/>
        <p:txBody>
          <a:bodyPr/>
          <a:lstStyle/>
          <a:p>
            <a:endParaRPr lang="en-US"/>
          </a:p>
        </p:txBody>
      </p:sp>
      <p:sp>
        <p:nvSpPr>
          <p:cNvPr id="5" name="Segnaposto numero diapositiva 4">
            <a:extLst>
              <a:ext uri="{FF2B5EF4-FFF2-40B4-BE49-F238E27FC236}">
                <a16:creationId xmlns:a16="http://schemas.microsoft.com/office/drawing/2014/main" id="{486746F9-A059-A5E6-EB0E-E4856FCA5406}"/>
              </a:ext>
            </a:extLst>
          </p:cNvPr>
          <p:cNvSpPr>
            <a:spLocks noGrp="1"/>
          </p:cNvSpPr>
          <p:nvPr>
            <p:ph type="sldNum" sz="quarter" idx="12"/>
          </p:nvPr>
        </p:nvSpPr>
        <p:spPr/>
        <p:txBody>
          <a:bodyPr/>
          <a:lstStyle/>
          <a:p>
            <a:fld id="{69E57DC2-970A-4B3E-BB1C-7A09969E49DF}" type="slidenum">
              <a:rPr lang="en-US" smtClean="0"/>
              <a:t>3</a:t>
            </a:fld>
            <a:endParaRPr lang="en-US"/>
          </a:p>
        </p:txBody>
      </p:sp>
    </p:spTree>
    <p:extLst>
      <p:ext uri="{BB962C8B-B14F-4D97-AF65-F5344CB8AC3E}">
        <p14:creationId xmlns:p14="http://schemas.microsoft.com/office/powerpoint/2010/main" val="260950395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97CD9BC-341F-205F-29B8-69345DFCD20B}"/>
              </a:ext>
            </a:extLst>
          </p:cNvPr>
          <p:cNvSpPr>
            <a:spLocks noGrp="1"/>
          </p:cNvSpPr>
          <p:nvPr>
            <p:ph type="title"/>
          </p:nvPr>
        </p:nvSpPr>
        <p:spPr/>
        <p:txBody>
          <a:bodyPr>
            <a:normAutofit/>
          </a:bodyPr>
          <a:lstStyle/>
          <a:p>
            <a:r>
              <a:rPr lang="it-IT"/>
              <a:t>Il decreto legge 200/2025, cd milleproroghe</a:t>
            </a:r>
          </a:p>
        </p:txBody>
      </p:sp>
      <p:sp>
        <p:nvSpPr>
          <p:cNvPr id="3" name="Segnaposto contenuto 2">
            <a:extLst>
              <a:ext uri="{FF2B5EF4-FFF2-40B4-BE49-F238E27FC236}">
                <a16:creationId xmlns:a16="http://schemas.microsoft.com/office/drawing/2014/main" id="{EF99DA4F-6D18-7A92-798A-2229002BFFA0}"/>
              </a:ext>
            </a:extLst>
          </p:cNvPr>
          <p:cNvSpPr>
            <a:spLocks noGrp="1"/>
          </p:cNvSpPr>
          <p:nvPr>
            <p:ph idx="1"/>
          </p:nvPr>
        </p:nvSpPr>
        <p:spPr/>
        <p:txBody>
          <a:bodyPr>
            <a:normAutofit/>
          </a:bodyPr>
          <a:lstStyle/>
          <a:p>
            <a:r>
              <a:rPr lang="it-IT"/>
              <a:t>Articolo 1, comma 6: I termini di prescrizione per gli obblighi contributivi previdenziali per i periodi fino alla fine del 2021 (e non più del 2020) sono spostati al 31.12.2026 (rispetto al 2025). Quelli per i contributi per i cococo sono spostati dalla fine del 2025 alla fine del 2026 </a:t>
            </a:r>
          </a:p>
          <a:p>
            <a:r>
              <a:rPr lang="it-IT"/>
              <a:t>Articolo 1, comma 7: Le sanzioni per la violazione delle disposizioni per le contribuzioni per la previdenza e l’assistenza sociale obbligatoria non si applicano fino al 31.12.2026 (e non più fino alla fine del 2025) </a:t>
            </a:r>
          </a:p>
          <a:p>
            <a:r>
              <a:rPr lang="it-IT"/>
              <a:t>Articolo 9, comma 1: L’aggiornamento biennale delle sanzioni per le violazioni del codice della strada è sospeso anche per il 2026 ed il relativo decreto dovrà essere emanato entro il giorno 1 dicembre 2026 facendo riferimento ai tassi di inflazione del biennio 2025/2026 </a:t>
            </a:r>
          </a:p>
          <a:p>
            <a:endParaRPr lang="it-IT"/>
          </a:p>
        </p:txBody>
      </p:sp>
      <p:sp>
        <p:nvSpPr>
          <p:cNvPr id="4" name="Segnaposto piè di pagina 3">
            <a:extLst>
              <a:ext uri="{FF2B5EF4-FFF2-40B4-BE49-F238E27FC236}">
                <a16:creationId xmlns:a16="http://schemas.microsoft.com/office/drawing/2014/main" id="{D4B1F110-F2C9-0FE3-BAC2-652EBAA1672D}"/>
              </a:ext>
            </a:extLst>
          </p:cNvPr>
          <p:cNvSpPr>
            <a:spLocks noGrp="1"/>
          </p:cNvSpPr>
          <p:nvPr>
            <p:ph type="ftr" sz="quarter" idx="11"/>
          </p:nvPr>
        </p:nvSpPr>
        <p:spPr/>
        <p:txBody>
          <a:bodyPr/>
          <a:lstStyle/>
          <a:p>
            <a:endParaRPr lang="en-US"/>
          </a:p>
        </p:txBody>
      </p:sp>
      <p:sp>
        <p:nvSpPr>
          <p:cNvPr id="5" name="Segnaposto numero diapositiva 4">
            <a:extLst>
              <a:ext uri="{FF2B5EF4-FFF2-40B4-BE49-F238E27FC236}">
                <a16:creationId xmlns:a16="http://schemas.microsoft.com/office/drawing/2014/main" id="{680112FC-92E9-02FE-26B4-E80F0AB280C1}"/>
              </a:ext>
            </a:extLst>
          </p:cNvPr>
          <p:cNvSpPr>
            <a:spLocks noGrp="1"/>
          </p:cNvSpPr>
          <p:nvPr>
            <p:ph type="sldNum" sz="quarter" idx="12"/>
          </p:nvPr>
        </p:nvSpPr>
        <p:spPr/>
        <p:txBody>
          <a:bodyPr/>
          <a:lstStyle/>
          <a:p>
            <a:fld id="{69E57DC2-970A-4B3E-BB1C-7A09969E49DF}" type="slidenum">
              <a:rPr lang="en-US" smtClean="0"/>
              <a:t>30</a:t>
            </a:fld>
            <a:endParaRPr lang="en-US"/>
          </a:p>
        </p:txBody>
      </p:sp>
    </p:spTree>
    <p:extLst>
      <p:ext uri="{BB962C8B-B14F-4D97-AF65-F5344CB8AC3E}">
        <p14:creationId xmlns:p14="http://schemas.microsoft.com/office/powerpoint/2010/main" val="27742434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A7C1DB4-4080-ADC6-1CE0-62B7F04A10D9}"/>
              </a:ext>
            </a:extLst>
          </p:cNvPr>
          <p:cNvSpPr>
            <a:spLocks noGrp="1"/>
          </p:cNvSpPr>
          <p:nvPr>
            <p:ph type="title"/>
          </p:nvPr>
        </p:nvSpPr>
        <p:spPr/>
        <p:txBody>
          <a:bodyPr/>
          <a:lstStyle/>
          <a:p>
            <a:r>
              <a:rPr lang="it-IT"/>
              <a:t>Il salario accessorio ed il tetto del 2016</a:t>
            </a:r>
          </a:p>
        </p:txBody>
      </p:sp>
      <p:sp>
        <p:nvSpPr>
          <p:cNvPr id="3" name="Segnaposto contenuto 2">
            <a:extLst>
              <a:ext uri="{FF2B5EF4-FFF2-40B4-BE49-F238E27FC236}">
                <a16:creationId xmlns:a16="http://schemas.microsoft.com/office/drawing/2014/main" id="{F06CCE3D-EF52-A65A-D664-6962DBFF0009}"/>
              </a:ext>
            </a:extLst>
          </p:cNvPr>
          <p:cNvSpPr>
            <a:spLocks noGrp="1"/>
          </p:cNvSpPr>
          <p:nvPr>
            <p:ph idx="1"/>
          </p:nvPr>
        </p:nvSpPr>
        <p:spPr/>
        <p:txBody>
          <a:bodyPr>
            <a:normAutofit/>
          </a:bodyPr>
          <a:lstStyle/>
          <a:p>
            <a:pPr algn="just"/>
            <a:r>
              <a:rPr lang="it-IT" sz="1800">
                <a:solidFill>
                  <a:srgbClr val="000000"/>
                </a:solidFill>
              </a:rPr>
              <a:t>Comma 674</a:t>
            </a:r>
          </a:p>
          <a:p>
            <a:r>
              <a:rPr lang="it-IT" sz="1800">
                <a:solidFill>
                  <a:srgbClr val="000000"/>
                </a:solidFill>
              </a:rPr>
              <a:t>«</a:t>
            </a:r>
            <a:r>
              <a:rPr lang="it-IT"/>
              <a:t>Ai fini della progressiva armonizzazione dei trattamenti economici accessori del personale dei comuni è istituito, nello stato di previsione del Ministero dell’interno, un fondo con una dotazione pari a 50 milioni di euro per l’anno 2027 e a 100 milioni di euro annui a decorrere dall’anno 2028 da destinare, nell’ambito della contrattazione collettiva nazionale del comparto Funzioni locali per il triennio 2025- 2027, all’incremento del trattamento accessorio, anche fisso e ricorrente, del personale non dirigenziale dei predetti enti. Con decreto del Ministro dell’interno, di concerto con il Ministro per la pubblica amministrazione, si provvede alla ripartizione delle risorse del fondo tra gli enti di cui al primo periodo sulla base dei criteri definiti dalla contrattazione collettiva nazionale».</a:t>
            </a:r>
          </a:p>
        </p:txBody>
      </p:sp>
      <p:sp>
        <p:nvSpPr>
          <p:cNvPr id="4" name="Segnaposto piè di pagina 3">
            <a:extLst>
              <a:ext uri="{FF2B5EF4-FFF2-40B4-BE49-F238E27FC236}">
                <a16:creationId xmlns:a16="http://schemas.microsoft.com/office/drawing/2014/main" id="{2B9BAFB4-4D48-AEF4-14BC-ED7DF2789DBF}"/>
              </a:ext>
            </a:extLst>
          </p:cNvPr>
          <p:cNvSpPr>
            <a:spLocks noGrp="1"/>
          </p:cNvSpPr>
          <p:nvPr>
            <p:ph type="ftr" sz="quarter" idx="11"/>
          </p:nvPr>
        </p:nvSpPr>
        <p:spPr/>
        <p:txBody>
          <a:bodyPr/>
          <a:lstStyle/>
          <a:p>
            <a:endParaRPr lang="en-US"/>
          </a:p>
        </p:txBody>
      </p:sp>
      <p:sp>
        <p:nvSpPr>
          <p:cNvPr id="5" name="Segnaposto numero diapositiva 4">
            <a:extLst>
              <a:ext uri="{FF2B5EF4-FFF2-40B4-BE49-F238E27FC236}">
                <a16:creationId xmlns:a16="http://schemas.microsoft.com/office/drawing/2014/main" id="{DB1C7120-9C6F-9819-5BFC-BD0165A9A699}"/>
              </a:ext>
            </a:extLst>
          </p:cNvPr>
          <p:cNvSpPr>
            <a:spLocks noGrp="1"/>
          </p:cNvSpPr>
          <p:nvPr>
            <p:ph type="sldNum" sz="quarter" idx="12"/>
          </p:nvPr>
        </p:nvSpPr>
        <p:spPr/>
        <p:txBody>
          <a:bodyPr/>
          <a:lstStyle/>
          <a:p>
            <a:fld id="{69E57DC2-970A-4B3E-BB1C-7A09969E49DF}" type="slidenum">
              <a:rPr lang="en-US" smtClean="0"/>
              <a:t>4</a:t>
            </a:fld>
            <a:endParaRPr lang="en-US"/>
          </a:p>
        </p:txBody>
      </p:sp>
    </p:spTree>
    <p:extLst>
      <p:ext uri="{BB962C8B-B14F-4D97-AF65-F5344CB8AC3E}">
        <p14:creationId xmlns:p14="http://schemas.microsoft.com/office/powerpoint/2010/main" val="23825737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18D738C-9A20-EF9E-0D10-102AD109F7C3}"/>
              </a:ext>
            </a:extLst>
          </p:cNvPr>
          <p:cNvSpPr>
            <a:spLocks noGrp="1"/>
          </p:cNvSpPr>
          <p:nvPr>
            <p:ph type="title"/>
          </p:nvPr>
        </p:nvSpPr>
        <p:spPr/>
        <p:txBody>
          <a:bodyPr>
            <a:normAutofit fontScale="90000"/>
          </a:bodyPr>
          <a:lstStyle/>
          <a:p>
            <a:r>
              <a:rPr lang="it-IT"/>
              <a:t>Il percorso per il superamento del tetto del salario accessorio del 2016 (articolo 14, comma 1 bis, </a:t>
            </a:r>
            <a:r>
              <a:rPr lang="it-IT" err="1"/>
              <a:t>d.l.</a:t>
            </a:r>
            <a:r>
              <a:rPr lang="it-IT"/>
              <a:t> n. 25/2025)</a:t>
            </a:r>
          </a:p>
        </p:txBody>
      </p:sp>
      <p:sp>
        <p:nvSpPr>
          <p:cNvPr id="3" name="Segnaposto contenuto 2">
            <a:extLst>
              <a:ext uri="{FF2B5EF4-FFF2-40B4-BE49-F238E27FC236}">
                <a16:creationId xmlns:a16="http://schemas.microsoft.com/office/drawing/2014/main" id="{1B3DAA85-9213-4BF5-F17A-F87BA3F27D0B}"/>
              </a:ext>
            </a:extLst>
          </p:cNvPr>
          <p:cNvSpPr>
            <a:spLocks noGrp="1"/>
          </p:cNvSpPr>
          <p:nvPr>
            <p:ph idx="1"/>
          </p:nvPr>
        </p:nvSpPr>
        <p:spPr/>
        <p:txBody>
          <a:bodyPr>
            <a:normAutofit fontScale="70000" lnSpcReduction="20000"/>
          </a:bodyPr>
          <a:lstStyle/>
          <a:p>
            <a:r>
              <a:rPr lang="it-IT"/>
              <a:t>Calcolo della spesa per il tabellare 2023: gennaio/marzo e aprile dicembre</a:t>
            </a:r>
          </a:p>
          <a:p>
            <a:r>
              <a:rPr lang="it-IT"/>
              <a:t>Calcolo della spesa per la parte stabile del fondo e per le elevate qualificazioni</a:t>
            </a:r>
          </a:p>
          <a:p>
            <a:r>
              <a:rPr lang="it-IT"/>
              <a:t>Calcolo del rapporto e degli incrementi possibili per arrivare al 48%</a:t>
            </a:r>
          </a:p>
          <a:p>
            <a:r>
              <a:rPr lang="it-IT"/>
              <a:t>Verifica con la spesa del personale media 2011/2013 e con la spesa del personale per la determinazione del rapporto con le entrate correnti</a:t>
            </a:r>
          </a:p>
          <a:p>
            <a:r>
              <a:rPr lang="it-IT"/>
              <a:t>Determinazione del tetto massimo degli incrementi applicabili</a:t>
            </a:r>
          </a:p>
          <a:p>
            <a:r>
              <a:rPr lang="it-IT"/>
              <a:t>La scelta della giunta e l’eventuale variazione del bilancio</a:t>
            </a:r>
          </a:p>
          <a:p>
            <a:r>
              <a:rPr lang="it-IT"/>
              <a:t>Risorse stabili e riduzione delle capacità assunzionali</a:t>
            </a:r>
          </a:p>
          <a:p>
            <a:r>
              <a:rPr lang="it-IT"/>
              <a:t>La ripartizione tra la parte stabile del fondo e le risorse per le EQ: le discutibili indicazioni della circolare della RGS</a:t>
            </a:r>
          </a:p>
          <a:p>
            <a:r>
              <a:rPr lang="it-IT"/>
              <a:t>Possibile una intesa preventiva sulla ripartizione anche a seguito di specifica direttiva</a:t>
            </a:r>
          </a:p>
          <a:p>
            <a:r>
              <a:rPr lang="it-IT"/>
              <a:t>Aumenti spalmabili nel corso degli anni</a:t>
            </a:r>
          </a:p>
          <a:p>
            <a:r>
              <a:rPr lang="it-IT"/>
              <a:t>La utilizzazione degli incrementi oggetto di CCDI</a:t>
            </a:r>
          </a:p>
        </p:txBody>
      </p:sp>
      <p:sp>
        <p:nvSpPr>
          <p:cNvPr id="4" name="Segnaposto piè di pagina 3">
            <a:extLst>
              <a:ext uri="{FF2B5EF4-FFF2-40B4-BE49-F238E27FC236}">
                <a16:creationId xmlns:a16="http://schemas.microsoft.com/office/drawing/2014/main" id="{407BDC30-D6CF-53C6-5EFE-CE2DD63D4247}"/>
              </a:ext>
            </a:extLst>
          </p:cNvPr>
          <p:cNvSpPr>
            <a:spLocks noGrp="1"/>
          </p:cNvSpPr>
          <p:nvPr>
            <p:ph type="ftr" sz="quarter" idx="11"/>
          </p:nvPr>
        </p:nvSpPr>
        <p:spPr/>
        <p:txBody>
          <a:bodyPr/>
          <a:lstStyle/>
          <a:p>
            <a:endParaRPr lang="en-US"/>
          </a:p>
        </p:txBody>
      </p:sp>
      <p:sp>
        <p:nvSpPr>
          <p:cNvPr id="5" name="Segnaposto numero diapositiva 4">
            <a:extLst>
              <a:ext uri="{FF2B5EF4-FFF2-40B4-BE49-F238E27FC236}">
                <a16:creationId xmlns:a16="http://schemas.microsoft.com/office/drawing/2014/main" id="{6BE83397-448E-6BE0-AE33-4F43D5D0ECBC}"/>
              </a:ext>
            </a:extLst>
          </p:cNvPr>
          <p:cNvSpPr>
            <a:spLocks noGrp="1"/>
          </p:cNvSpPr>
          <p:nvPr>
            <p:ph type="sldNum" sz="quarter" idx="12"/>
          </p:nvPr>
        </p:nvSpPr>
        <p:spPr/>
        <p:txBody>
          <a:bodyPr/>
          <a:lstStyle/>
          <a:p>
            <a:fld id="{69E57DC2-970A-4B3E-BB1C-7A09969E49DF}" type="slidenum">
              <a:rPr lang="en-US" smtClean="0"/>
              <a:t>5</a:t>
            </a:fld>
            <a:endParaRPr lang="en-US"/>
          </a:p>
        </p:txBody>
      </p:sp>
    </p:spTree>
    <p:extLst>
      <p:ext uri="{BB962C8B-B14F-4D97-AF65-F5344CB8AC3E}">
        <p14:creationId xmlns:p14="http://schemas.microsoft.com/office/powerpoint/2010/main" val="22977560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AECCF17-A8ED-03ED-7CDE-56DC12C6357E}"/>
              </a:ext>
            </a:extLst>
          </p:cNvPr>
          <p:cNvSpPr>
            <a:spLocks noGrp="1"/>
          </p:cNvSpPr>
          <p:nvPr>
            <p:ph type="title"/>
          </p:nvPr>
        </p:nvSpPr>
        <p:spPr/>
        <p:txBody>
          <a:bodyPr>
            <a:normAutofit fontScale="90000"/>
          </a:bodyPr>
          <a:lstStyle/>
          <a:p>
            <a:r>
              <a:rPr lang="it-IT"/>
              <a:t>L’aumento del tetto del salario accessorio del 2016 nelle unioni e negli altri enti locali</a:t>
            </a:r>
          </a:p>
        </p:txBody>
      </p:sp>
      <p:sp>
        <p:nvSpPr>
          <p:cNvPr id="3" name="Segnaposto contenuto 2">
            <a:extLst>
              <a:ext uri="{FF2B5EF4-FFF2-40B4-BE49-F238E27FC236}">
                <a16:creationId xmlns:a16="http://schemas.microsoft.com/office/drawing/2014/main" id="{8FE110E1-06F1-9396-311D-C4AB8A024D84}"/>
              </a:ext>
            </a:extLst>
          </p:cNvPr>
          <p:cNvSpPr>
            <a:spLocks noGrp="1"/>
          </p:cNvSpPr>
          <p:nvPr>
            <p:ph idx="1"/>
          </p:nvPr>
        </p:nvSpPr>
        <p:spPr/>
        <p:txBody>
          <a:bodyPr>
            <a:normAutofit/>
          </a:bodyPr>
          <a:lstStyle/>
          <a:p>
            <a:r>
              <a:rPr lang="it-IT" sz="2400">
                <a:solidFill>
                  <a:schemeClr val="tx1"/>
                </a:solidFill>
              </a:rPr>
              <a:t>Comma 238, che modifica l’articolo 14, comma 1, bis, del </a:t>
            </a:r>
            <a:r>
              <a:rPr lang="it-IT" sz="2400" err="1">
                <a:solidFill>
                  <a:schemeClr val="tx1"/>
                </a:solidFill>
              </a:rPr>
              <a:t>d.l.</a:t>
            </a:r>
            <a:r>
              <a:rPr lang="it-IT" sz="2400">
                <a:solidFill>
                  <a:schemeClr val="tx1"/>
                </a:solidFill>
              </a:rPr>
              <a:t> n. 25/2025</a:t>
            </a:r>
          </a:p>
          <a:p>
            <a:r>
              <a:rPr lang="it-IT" sz="2400">
                <a:solidFill>
                  <a:schemeClr val="tx1"/>
                </a:solidFill>
              </a:rPr>
              <a:t>Disposizione che riprende le indicazioni della circolare della RGS</a:t>
            </a:r>
          </a:p>
          <a:p>
            <a:r>
              <a:rPr lang="it-IT" sz="2400">
                <a:solidFill>
                  <a:schemeClr val="tx1"/>
                </a:solidFill>
              </a:rPr>
              <a:t>«I comuni possono trasferire alle unioni dei comuni, alle comunità montane e alle comunità isolane o di arcipelago a cui aderiscono una quota dell’incremento delle risorse affluite alla componente stabile dei propri Fondi, ai sensi di quanto previsto dal presente comma, con la contestuale riduzione permanente di pari importo di tale componente certificata dall’organo di revisione»</a:t>
            </a:r>
          </a:p>
        </p:txBody>
      </p:sp>
      <p:sp>
        <p:nvSpPr>
          <p:cNvPr id="4" name="Segnaposto piè di pagina 3">
            <a:extLst>
              <a:ext uri="{FF2B5EF4-FFF2-40B4-BE49-F238E27FC236}">
                <a16:creationId xmlns:a16="http://schemas.microsoft.com/office/drawing/2014/main" id="{4D86DA4E-7BCA-9734-84E1-F54F90DF6427}"/>
              </a:ext>
            </a:extLst>
          </p:cNvPr>
          <p:cNvSpPr>
            <a:spLocks noGrp="1"/>
          </p:cNvSpPr>
          <p:nvPr>
            <p:ph type="ftr" sz="quarter" idx="11"/>
          </p:nvPr>
        </p:nvSpPr>
        <p:spPr/>
        <p:txBody>
          <a:bodyPr/>
          <a:lstStyle/>
          <a:p>
            <a:endParaRPr lang="en-US"/>
          </a:p>
        </p:txBody>
      </p:sp>
      <p:sp>
        <p:nvSpPr>
          <p:cNvPr id="5" name="Segnaposto numero diapositiva 4">
            <a:extLst>
              <a:ext uri="{FF2B5EF4-FFF2-40B4-BE49-F238E27FC236}">
                <a16:creationId xmlns:a16="http://schemas.microsoft.com/office/drawing/2014/main" id="{A5851849-91CF-F3A4-0B71-16422316241E}"/>
              </a:ext>
            </a:extLst>
          </p:cNvPr>
          <p:cNvSpPr>
            <a:spLocks noGrp="1"/>
          </p:cNvSpPr>
          <p:nvPr>
            <p:ph type="sldNum" sz="quarter" idx="12"/>
          </p:nvPr>
        </p:nvSpPr>
        <p:spPr/>
        <p:txBody>
          <a:bodyPr/>
          <a:lstStyle/>
          <a:p>
            <a:fld id="{69E57DC2-970A-4B3E-BB1C-7A09969E49DF}" type="slidenum">
              <a:rPr lang="en-US" smtClean="0"/>
              <a:t>6</a:t>
            </a:fld>
            <a:endParaRPr lang="en-US"/>
          </a:p>
        </p:txBody>
      </p:sp>
    </p:spTree>
    <p:extLst>
      <p:ext uri="{BB962C8B-B14F-4D97-AF65-F5344CB8AC3E}">
        <p14:creationId xmlns:p14="http://schemas.microsoft.com/office/powerpoint/2010/main" val="40253500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BCF6D9B-4AAE-5F26-8A3A-7810162F3B37}"/>
              </a:ext>
            </a:extLst>
          </p:cNvPr>
          <p:cNvSpPr>
            <a:spLocks noGrp="1"/>
          </p:cNvSpPr>
          <p:nvPr>
            <p:ph type="title"/>
          </p:nvPr>
        </p:nvSpPr>
        <p:spPr/>
        <p:txBody>
          <a:bodyPr/>
          <a:lstStyle/>
          <a:p>
            <a:r>
              <a:rPr lang="it-IT"/>
              <a:t>L’imposta sostitutiva sul salario accessorio</a:t>
            </a:r>
          </a:p>
        </p:txBody>
      </p:sp>
      <p:sp>
        <p:nvSpPr>
          <p:cNvPr id="3" name="Segnaposto contenuto 2">
            <a:extLst>
              <a:ext uri="{FF2B5EF4-FFF2-40B4-BE49-F238E27FC236}">
                <a16:creationId xmlns:a16="http://schemas.microsoft.com/office/drawing/2014/main" id="{0055FAC5-5EC5-7C76-34B5-2D361CAEAB22}"/>
              </a:ext>
            </a:extLst>
          </p:cNvPr>
          <p:cNvSpPr>
            <a:spLocks noGrp="1"/>
          </p:cNvSpPr>
          <p:nvPr>
            <p:ph idx="1"/>
          </p:nvPr>
        </p:nvSpPr>
        <p:spPr/>
        <p:txBody>
          <a:bodyPr>
            <a:normAutofit/>
          </a:bodyPr>
          <a:lstStyle/>
          <a:p>
            <a:r>
              <a:rPr lang="it-IT">
                <a:solidFill>
                  <a:schemeClr val="tx1"/>
                </a:solidFill>
              </a:rPr>
              <a:t>Comma 237</a:t>
            </a:r>
          </a:p>
          <a:p>
            <a:r>
              <a:rPr lang="it-IT">
                <a:solidFill>
                  <a:schemeClr val="tx1"/>
                </a:solidFill>
              </a:rPr>
              <a:t>«Per l’anno 2026 i compensi per il trattamento economico accessorio, comprensivi delle indennità di natura fissa e continuativa, erogati al personale non dirigenziale PA di cui all’articolo 1, comma 2, del decreto legislativo 30 marzo 2001, n. 165, compreso il personale non dirigenziale in regime di diritto pubblico, salvo espressa rinuncia scritta del prestatore di lavoro, sono assoggettati, entro il limite di 800 euro, a una imposta sostitutiva dell’imposta sul reddito delle persone fisiche e delle addizionali regionali e comunali pari al 15 per cento. Le disposizioni di cui al primo periodo si applicano con riferimento ai titolari di reddito di lavoro dipendente di importo non superiore a euro 50.000».</a:t>
            </a:r>
          </a:p>
          <a:p>
            <a:r>
              <a:rPr lang="it-IT">
                <a:solidFill>
                  <a:schemeClr val="tx1"/>
                </a:solidFill>
              </a:rPr>
              <a:t>Incrementi che si possono quantificare in una cifra compresa tra 100/180 euro</a:t>
            </a:r>
          </a:p>
        </p:txBody>
      </p:sp>
      <p:sp>
        <p:nvSpPr>
          <p:cNvPr id="4" name="Segnaposto piè di pagina 3">
            <a:extLst>
              <a:ext uri="{FF2B5EF4-FFF2-40B4-BE49-F238E27FC236}">
                <a16:creationId xmlns:a16="http://schemas.microsoft.com/office/drawing/2014/main" id="{64899E4E-E079-A40B-D253-FA5CF00D53E5}"/>
              </a:ext>
            </a:extLst>
          </p:cNvPr>
          <p:cNvSpPr>
            <a:spLocks noGrp="1"/>
          </p:cNvSpPr>
          <p:nvPr>
            <p:ph type="ftr" sz="quarter" idx="11"/>
          </p:nvPr>
        </p:nvSpPr>
        <p:spPr/>
        <p:txBody>
          <a:bodyPr/>
          <a:lstStyle/>
          <a:p>
            <a:endParaRPr lang="en-US"/>
          </a:p>
        </p:txBody>
      </p:sp>
      <p:sp>
        <p:nvSpPr>
          <p:cNvPr id="5" name="Segnaposto numero diapositiva 4">
            <a:extLst>
              <a:ext uri="{FF2B5EF4-FFF2-40B4-BE49-F238E27FC236}">
                <a16:creationId xmlns:a16="http://schemas.microsoft.com/office/drawing/2014/main" id="{58253D4D-F05A-3FD3-C3B9-D203524BED31}"/>
              </a:ext>
            </a:extLst>
          </p:cNvPr>
          <p:cNvSpPr>
            <a:spLocks noGrp="1"/>
          </p:cNvSpPr>
          <p:nvPr>
            <p:ph type="sldNum" sz="quarter" idx="12"/>
          </p:nvPr>
        </p:nvSpPr>
        <p:spPr/>
        <p:txBody>
          <a:bodyPr/>
          <a:lstStyle/>
          <a:p>
            <a:fld id="{69E57DC2-970A-4B3E-BB1C-7A09969E49DF}" type="slidenum">
              <a:rPr lang="en-US" smtClean="0"/>
              <a:t>7</a:t>
            </a:fld>
            <a:endParaRPr lang="en-US"/>
          </a:p>
        </p:txBody>
      </p:sp>
    </p:spTree>
    <p:extLst>
      <p:ext uri="{BB962C8B-B14F-4D97-AF65-F5344CB8AC3E}">
        <p14:creationId xmlns:p14="http://schemas.microsoft.com/office/powerpoint/2010/main" val="18315478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E614D80-A774-240A-3611-351635500581}"/>
              </a:ext>
            </a:extLst>
          </p:cNvPr>
          <p:cNvSpPr>
            <a:spLocks noGrp="1"/>
          </p:cNvSpPr>
          <p:nvPr>
            <p:ph type="title"/>
          </p:nvPr>
        </p:nvSpPr>
        <p:spPr/>
        <p:txBody>
          <a:bodyPr/>
          <a:lstStyle/>
          <a:p>
            <a:r>
              <a:rPr lang="it-IT"/>
              <a:t>I congedi parentali, commi 219/220</a:t>
            </a:r>
          </a:p>
        </p:txBody>
      </p:sp>
      <p:sp>
        <p:nvSpPr>
          <p:cNvPr id="3" name="Segnaposto contenuto 2">
            <a:extLst>
              <a:ext uri="{FF2B5EF4-FFF2-40B4-BE49-F238E27FC236}">
                <a16:creationId xmlns:a16="http://schemas.microsoft.com/office/drawing/2014/main" id="{42728A04-412D-663E-5AFE-CB22A944482A}"/>
              </a:ext>
            </a:extLst>
          </p:cNvPr>
          <p:cNvSpPr>
            <a:spLocks noGrp="1"/>
          </p:cNvSpPr>
          <p:nvPr>
            <p:ph idx="1"/>
          </p:nvPr>
        </p:nvSpPr>
        <p:spPr/>
        <p:txBody>
          <a:bodyPr>
            <a:normAutofit fontScale="85000" lnSpcReduction="20000"/>
          </a:bodyPr>
          <a:lstStyle/>
          <a:p>
            <a:r>
              <a:rPr lang="it-IT"/>
              <a:t>Ampliamento della età del bambino entro la quale è possibile fruire dei congedi cd parentali: si passa da 12 anni a 14 anni. Tale disposizione è inoltre dettata anche per gli ulteriori congedi fino a 3 anni che sono consentiti ai genitori dei bambini che hanno un’handicap di particolare gravità. Tale ampliamento riguarda anche i genitori dei bambini adottivi e/o affidatari: si passa da 12 anni dalla data di inserimento nella famiglia a 14 anni.</a:t>
            </a:r>
          </a:p>
          <a:p>
            <a:r>
              <a:rPr lang="it-IT"/>
              <a:t>Messaggio Inps 251/2026: «caso di evento nascita, il congedo parentale può essere fruito entro i primi quattrodici anni di vita del figlio, a decorrere dalla fine del periodo di congedo di maternità per la lavoratrice dipendente madre e dalla data di nascita per il lavoratore dipendente padre. In caso di adozione o di affidamento/collocamento, il congedo parentale può essere fruito entro quattordici anni dall’ingresso in famiglia del minore, ma non oltre il raggiungimento della maggiore età.</a:t>
            </a:r>
          </a:p>
          <a:p>
            <a:r>
              <a:rPr lang="it-IT"/>
              <a:t>i dipendenti hanno diritto di assentarsi per la malattia del figlio senza un tetto massimo per la durata della stessa se il bambino ha fino a 3 anni di età. Successivamente, con le nuove disposizioni, hanno diritto ad assentarsi fino a 10 giorni lavorativi all’anno (e non più 5 come in precedenza) e fino a che il bambino o la bambina avranno compiuto 14 anni di età (e non più 8). Questi congedi spettano anche se l’altro genitore non ha diritto ad usufruire di tali disposizioni</a:t>
            </a:r>
          </a:p>
        </p:txBody>
      </p:sp>
      <p:sp>
        <p:nvSpPr>
          <p:cNvPr id="4" name="Segnaposto piè di pagina 3">
            <a:extLst>
              <a:ext uri="{FF2B5EF4-FFF2-40B4-BE49-F238E27FC236}">
                <a16:creationId xmlns:a16="http://schemas.microsoft.com/office/drawing/2014/main" id="{52778597-F74F-D4D8-B880-FAD496464C5A}"/>
              </a:ext>
            </a:extLst>
          </p:cNvPr>
          <p:cNvSpPr>
            <a:spLocks noGrp="1"/>
          </p:cNvSpPr>
          <p:nvPr>
            <p:ph type="ftr" sz="quarter" idx="11"/>
          </p:nvPr>
        </p:nvSpPr>
        <p:spPr/>
        <p:txBody>
          <a:bodyPr/>
          <a:lstStyle/>
          <a:p>
            <a:endParaRPr lang="en-US"/>
          </a:p>
        </p:txBody>
      </p:sp>
      <p:sp>
        <p:nvSpPr>
          <p:cNvPr id="5" name="Segnaposto numero diapositiva 4">
            <a:extLst>
              <a:ext uri="{FF2B5EF4-FFF2-40B4-BE49-F238E27FC236}">
                <a16:creationId xmlns:a16="http://schemas.microsoft.com/office/drawing/2014/main" id="{C847F4FE-D275-296E-ACC1-14510E48A363}"/>
              </a:ext>
            </a:extLst>
          </p:cNvPr>
          <p:cNvSpPr>
            <a:spLocks noGrp="1"/>
          </p:cNvSpPr>
          <p:nvPr>
            <p:ph type="sldNum" sz="quarter" idx="12"/>
          </p:nvPr>
        </p:nvSpPr>
        <p:spPr/>
        <p:txBody>
          <a:bodyPr/>
          <a:lstStyle/>
          <a:p>
            <a:fld id="{69E57DC2-970A-4B3E-BB1C-7A09969E49DF}" type="slidenum">
              <a:rPr lang="en-US" smtClean="0"/>
              <a:t>8</a:t>
            </a:fld>
            <a:endParaRPr lang="en-US"/>
          </a:p>
        </p:txBody>
      </p:sp>
    </p:spTree>
    <p:extLst>
      <p:ext uri="{BB962C8B-B14F-4D97-AF65-F5344CB8AC3E}">
        <p14:creationId xmlns:p14="http://schemas.microsoft.com/office/powerpoint/2010/main" val="2169386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1B560EF-8C78-2053-0F85-AA24BA2DC36A}"/>
              </a:ext>
            </a:extLst>
          </p:cNvPr>
          <p:cNvSpPr>
            <a:spLocks noGrp="1"/>
          </p:cNvSpPr>
          <p:nvPr>
            <p:ph type="title"/>
          </p:nvPr>
        </p:nvSpPr>
        <p:spPr/>
        <p:txBody>
          <a:bodyPr/>
          <a:lstStyle/>
          <a:p>
            <a:r>
              <a:rPr lang="it-IT"/>
              <a:t>Indicazioni sui congedi parentali (1)</a:t>
            </a:r>
          </a:p>
        </p:txBody>
      </p:sp>
      <p:sp>
        <p:nvSpPr>
          <p:cNvPr id="3" name="Segnaposto contenuto 2">
            <a:extLst>
              <a:ext uri="{FF2B5EF4-FFF2-40B4-BE49-F238E27FC236}">
                <a16:creationId xmlns:a16="http://schemas.microsoft.com/office/drawing/2014/main" id="{F23D5231-A7A8-F422-BBF5-ED4035516925}"/>
              </a:ext>
            </a:extLst>
          </p:cNvPr>
          <p:cNvSpPr>
            <a:spLocks noGrp="1"/>
          </p:cNvSpPr>
          <p:nvPr>
            <p:ph idx="1"/>
          </p:nvPr>
        </p:nvSpPr>
        <p:spPr/>
        <p:txBody>
          <a:bodyPr>
            <a:normAutofit fontScale="77500" lnSpcReduction="20000"/>
          </a:bodyPr>
          <a:lstStyle/>
          <a:p>
            <a:r>
              <a:rPr lang="it-IT"/>
              <a:t>Integrazione con le disposizioni dettate dall’articolo 45 del CCNL 16 novembre 2022 </a:t>
            </a:r>
          </a:p>
          <a:p>
            <a:r>
              <a:rPr lang="it-IT"/>
              <a:t>Possibilità utilizzabile, in modo alternativo da parte dei 2 genitori, per un periodo massimo di 10 mesi, che diventano 11 se il padre ne usufruisce per almeno 3 mesi o se via sia un solo genitore o se sia disposto l’affidamento solamente ad 1 genitore. La madre e/o il padre hanno diritto alla sua fruizione per un periodo di 6 mesi, che possono diventare per il papà fino a 7.</a:t>
            </a:r>
          </a:p>
          <a:p>
            <a:r>
              <a:rPr lang="it-IT"/>
              <a:t>Fruizione in modo continuativo o frazionato e la sua fruizione può essere effettuata sia sua base giornaliera che su base oraria: la scelta della modalità di fruizione appartiene al genitore. </a:t>
            </a:r>
          </a:p>
          <a:p>
            <a:r>
              <a:rPr lang="it-IT"/>
              <a:t>La fruizione su base oraria è “consentita in misura pari alla metà dell'orario medio giornaliero del periodo di paga </a:t>
            </a:r>
            <a:r>
              <a:rPr lang="it-IT" err="1"/>
              <a:t>quadrisettimanale</a:t>
            </a:r>
            <a:r>
              <a:rPr lang="it-IT"/>
              <a:t> o mensile immediatamente precedente a quello nel corso del quale ha inizio il congedo parentale”. In caso di fruizione su base oraria non possono essere utilizzati i permessi ed i riposi previsti dallo stesso decreto legislativo. </a:t>
            </a:r>
          </a:p>
          <a:p>
            <a:r>
              <a:rPr lang="it-IT"/>
              <a:t>Per il CCNL enti locali, nel caso di fruizione su base oraria, 6 ore “sono convenzionalmente equiparate ad 1 giorno </a:t>
            </a:r>
          </a:p>
          <a:p>
            <a:r>
              <a:rPr lang="it-IT"/>
              <a:t>Con la ipotesi di CCNL del personale delle funzioni locali 3/11/2025, nel caso di fruizione su base oraria “i congedi parentali ad ore sono cumulabili con permessi e riposi di cui al </a:t>
            </a:r>
            <a:r>
              <a:rPr lang="it-IT" err="1"/>
              <a:t>D.Lgs</a:t>
            </a:r>
            <a:r>
              <a:rPr lang="it-IT"/>
              <a:t> 151/2001”</a:t>
            </a:r>
          </a:p>
        </p:txBody>
      </p:sp>
      <p:sp>
        <p:nvSpPr>
          <p:cNvPr id="4" name="Segnaposto piè di pagina 3">
            <a:extLst>
              <a:ext uri="{FF2B5EF4-FFF2-40B4-BE49-F238E27FC236}">
                <a16:creationId xmlns:a16="http://schemas.microsoft.com/office/drawing/2014/main" id="{4B13F374-9017-571F-19F9-C66E1F9061C3}"/>
              </a:ext>
            </a:extLst>
          </p:cNvPr>
          <p:cNvSpPr>
            <a:spLocks noGrp="1"/>
          </p:cNvSpPr>
          <p:nvPr>
            <p:ph type="ftr" sz="quarter" idx="11"/>
          </p:nvPr>
        </p:nvSpPr>
        <p:spPr/>
        <p:txBody>
          <a:bodyPr/>
          <a:lstStyle/>
          <a:p>
            <a:endParaRPr lang="en-US"/>
          </a:p>
        </p:txBody>
      </p:sp>
      <p:sp>
        <p:nvSpPr>
          <p:cNvPr id="5" name="Segnaposto numero diapositiva 4">
            <a:extLst>
              <a:ext uri="{FF2B5EF4-FFF2-40B4-BE49-F238E27FC236}">
                <a16:creationId xmlns:a16="http://schemas.microsoft.com/office/drawing/2014/main" id="{970EEA10-0CF5-D024-C605-E62397A0D0F6}"/>
              </a:ext>
            </a:extLst>
          </p:cNvPr>
          <p:cNvSpPr>
            <a:spLocks noGrp="1"/>
          </p:cNvSpPr>
          <p:nvPr>
            <p:ph type="sldNum" sz="quarter" idx="12"/>
          </p:nvPr>
        </p:nvSpPr>
        <p:spPr/>
        <p:txBody>
          <a:bodyPr/>
          <a:lstStyle/>
          <a:p>
            <a:fld id="{69E57DC2-970A-4B3E-BB1C-7A09969E49DF}" type="slidenum">
              <a:rPr lang="en-US" smtClean="0"/>
              <a:t>9</a:t>
            </a:fld>
            <a:endParaRPr lang="en-US"/>
          </a:p>
        </p:txBody>
      </p:sp>
    </p:spTree>
    <p:extLst>
      <p:ext uri="{BB962C8B-B14F-4D97-AF65-F5344CB8AC3E}">
        <p14:creationId xmlns:p14="http://schemas.microsoft.com/office/powerpoint/2010/main" val="2547891410"/>
      </p:ext>
    </p:extLst>
  </p:cSld>
  <p:clrMapOvr>
    <a:masterClrMapping/>
  </p:clrMapOvr>
</p:sld>
</file>

<file path=ppt/theme/theme1.xml><?xml version="1.0" encoding="utf-8"?>
<a:theme xmlns:a="http://schemas.openxmlformats.org/drawingml/2006/main" name="Ritaglio">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Ritaglio</Template>
  <TotalTime>0</TotalTime>
  <Words>4741</Words>
  <Application>Microsoft Macintosh PowerPoint</Application>
  <PresentationFormat>Widescreen</PresentationFormat>
  <Paragraphs>163</Paragraphs>
  <Slides>30</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30</vt:i4>
      </vt:variant>
    </vt:vector>
  </HeadingPairs>
  <TitlesOfParts>
    <vt:vector size="34" baseType="lpstr">
      <vt:lpstr>ＭＳ Ｐゴシック</vt:lpstr>
      <vt:lpstr>Aptos</vt:lpstr>
      <vt:lpstr>Franklin Gothic Book</vt:lpstr>
      <vt:lpstr>Ritaglio</vt:lpstr>
      <vt:lpstr>   IL PERSONALE NELLA LEGGE 199/2025 (BILANCIO 2026) E NEL DL 200/2025 (MILLEPROROGHE)</vt:lpstr>
      <vt:lpstr>Dott. Arturo Bianco</vt:lpstr>
      <vt:lpstr>Il carattere</vt:lpstr>
      <vt:lpstr>Il salario accessorio ed il tetto del 2016</vt:lpstr>
      <vt:lpstr>Il percorso per il superamento del tetto del salario accessorio del 2016 (articolo 14, comma 1 bis, d.l. n. 25/2025)</vt:lpstr>
      <vt:lpstr>L’aumento del tetto del salario accessorio del 2016 nelle unioni e negli altri enti locali</vt:lpstr>
      <vt:lpstr>L’imposta sostitutiva sul salario accessorio</vt:lpstr>
      <vt:lpstr>I congedi parentali, commi 219/220</vt:lpstr>
      <vt:lpstr>Indicazioni sui congedi parentali (1)</vt:lpstr>
      <vt:lpstr>Indicazioni sui congedi parentali (2)</vt:lpstr>
      <vt:lpstr>Congedi parentali: il trattamento economico</vt:lpstr>
      <vt:lpstr>Congedi parentali: le assunzioni sostitutive</vt:lpstr>
      <vt:lpstr>I controlli sui permessi della legge n. 104/1992</vt:lpstr>
      <vt:lpstr>I permessi della legge n. 104/1992 (1)</vt:lpstr>
      <vt:lpstr>I permessi della legge n. 104/1992 (2)</vt:lpstr>
      <vt:lpstr>I permessi della legge n. 104/1992 (3)</vt:lpstr>
      <vt:lpstr>I permessi della legge n. 104/1992 (4)</vt:lpstr>
      <vt:lpstr>Permessi legge 104/1992: i nuovi compiti dei datori di lavoro pubblici</vt:lpstr>
      <vt:lpstr>Il pagamento dei liberi professionisti</vt:lpstr>
      <vt:lpstr>I segretari comunali: proroga degli incarichi in enti più grandi</vt:lpstr>
      <vt:lpstr>I segretari comunali: immissioni nell’albo</vt:lpstr>
      <vt:lpstr>Contratti a tempo determinato per gli uffici speciali per il sisma del 2016</vt:lpstr>
      <vt:lpstr>Altre proroghe per il sisma del 2016/1</vt:lpstr>
      <vt:lpstr>Altre proroghe per il sisma del 2016/2</vt:lpstr>
      <vt:lpstr>Assunzioni per il sisma, comma 625</vt:lpstr>
      <vt:lpstr>Assunzioni per il sisma, commi 626 e 627</vt:lpstr>
      <vt:lpstr>D.l. n. 104/2020, articolo 57, comma 3</vt:lpstr>
      <vt:lpstr>Le novità previdenziali</vt:lpstr>
      <vt:lpstr>I maggiori oneri per il finanziamento dei rinnovi contrattuali</vt:lpstr>
      <vt:lpstr>Il decreto legge 200/2025, cd milleproroghe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Arturo Bianco</dc:creator>
  <cp:lastModifiedBy>Arturo Bianco</cp:lastModifiedBy>
  <cp:revision>1</cp:revision>
  <dcterms:created xsi:type="dcterms:W3CDTF">2025-11-16T14:32:50Z</dcterms:created>
  <dcterms:modified xsi:type="dcterms:W3CDTF">2026-02-13T07:47:42Z</dcterms:modified>
</cp:coreProperties>
</file>